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57" r:id="rId3"/>
    <p:sldId id="263" r:id="rId4"/>
    <p:sldId id="264" r:id="rId5"/>
    <p:sldId id="275" r:id="rId6"/>
    <p:sldId id="265" r:id="rId7"/>
    <p:sldId id="262" r:id="rId8"/>
    <p:sldId id="269" r:id="rId9"/>
    <p:sldId id="270" r:id="rId10"/>
    <p:sldId id="266" r:id="rId11"/>
    <p:sldId id="272" r:id="rId12"/>
    <p:sldId id="271" r:id="rId13"/>
    <p:sldId id="273" r:id="rId14"/>
    <p:sldId id="274" r:id="rId15"/>
    <p:sldId id="268" r:id="rId16"/>
    <p:sldId id="258" r:id="rId17"/>
    <p:sldId id="260" r:id="rId18"/>
    <p:sldId id="259" r:id="rId19"/>
    <p:sldId id="261" r:id="rId20"/>
    <p:sldId id="276" r:id="rId21"/>
    <p:sldId id="277" r:id="rId22"/>
    <p:sldId id="25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88E412-F6A1-4AFE-B56F-F310BE583B50}" v="65" dt="2025-03-03T18:21:01.6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F2A831-7EF9-4980-B359-41F626A98DE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1B94A0DA-474C-4384-A2B7-97BC29A37A5A}">
      <dgm:prSet/>
      <dgm:spPr/>
      <dgm:t>
        <a:bodyPr/>
        <a:lstStyle/>
        <a:p>
          <a:r>
            <a:rPr lang="en-US" noProof="0" dirty="0"/>
            <a:t>Expand Color Paint’s Supply Chain</a:t>
          </a:r>
        </a:p>
      </dgm:t>
    </dgm:pt>
    <dgm:pt modelId="{932FBC1D-0AAF-4339-98D4-D581668557B6}" type="parTrans" cxnId="{9EF4E500-FAA4-43F3-9209-20747282D3DD}">
      <dgm:prSet/>
      <dgm:spPr/>
      <dgm:t>
        <a:bodyPr/>
        <a:lstStyle/>
        <a:p>
          <a:endParaRPr lang="en-US"/>
        </a:p>
      </dgm:t>
    </dgm:pt>
    <dgm:pt modelId="{365D8DF0-84A3-4E00-BC62-AABAB447B93E}" type="sibTrans" cxnId="{9EF4E500-FAA4-43F3-9209-20747282D3DD}">
      <dgm:prSet/>
      <dgm:spPr/>
      <dgm:t>
        <a:bodyPr/>
        <a:lstStyle/>
        <a:p>
          <a:endParaRPr lang="en-US"/>
        </a:p>
      </dgm:t>
    </dgm:pt>
    <dgm:pt modelId="{F9E40E0A-4564-4453-A8F5-1DA6CA39F829}">
      <dgm:prSet/>
      <dgm:spPr/>
      <dgm:t>
        <a:bodyPr/>
        <a:lstStyle/>
        <a:p>
          <a:r>
            <a:rPr lang="en-US" noProof="0" dirty="0"/>
            <a:t>Grow top line revenue by 30% next year</a:t>
          </a:r>
        </a:p>
      </dgm:t>
    </dgm:pt>
    <dgm:pt modelId="{377BE935-BFB6-408C-ACD0-CC785AE90BB5}" type="parTrans" cxnId="{AB52D0F3-AE1E-4449-9B31-4131494BF23D}">
      <dgm:prSet/>
      <dgm:spPr/>
      <dgm:t>
        <a:bodyPr/>
        <a:lstStyle/>
        <a:p>
          <a:endParaRPr lang="en-US"/>
        </a:p>
      </dgm:t>
    </dgm:pt>
    <dgm:pt modelId="{BF7007EF-DB95-4A90-A685-49BFC87EEF1A}" type="sibTrans" cxnId="{AB52D0F3-AE1E-4449-9B31-4131494BF23D}">
      <dgm:prSet/>
      <dgm:spPr/>
      <dgm:t>
        <a:bodyPr/>
        <a:lstStyle/>
        <a:p>
          <a:endParaRPr lang="en-US"/>
        </a:p>
      </dgm:t>
    </dgm:pt>
    <dgm:pt modelId="{3C11DB0D-18E1-4ED8-AD9D-65F9EB53EF14}">
      <dgm:prSet/>
      <dgm:spPr/>
      <dgm:t>
        <a:bodyPr/>
        <a:lstStyle/>
        <a:p>
          <a:r>
            <a:rPr lang="en-US" noProof="0" dirty="0"/>
            <a:t>Raise Gross Margin to 55%</a:t>
          </a:r>
        </a:p>
      </dgm:t>
    </dgm:pt>
    <dgm:pt modelId="{30045260-BB9C-4F7F-8DFE-7A5925F8F647}" type="parTrans" cxnId="{1816989F-D8A1-4FD5-BC03-FBCF12569655}">
      <dgm:prSet/>
      <dgm:spPr/>
      <dgm:t>
        <a:bodyPr/>
        <a:lstStyle/>
        <a:p>
          <a:endParaRPr lang="en-US"/>
        </a:p>
      </dgm:t>
    </dgm:pt>
    <dgm:pt modelId="{4D671CCA-B929-426C-947B-DFACA8B005D2}" type="sibTrans" cxnId="{1816989F-D8A1-4FD5-BC03-FBCF12569655}">
      <dgm:prSet/>
      <dgm:spPr/>
      <dgm:t>
        <a:bodyPr/>
        <a:lstStyle/>
        <a:p>
          <a:endParaRPr lang="en-US"/>
        </a:p>
      </dgm:t>
    </dgm:pt>
    <dgm:pt modelId="{F8D58D88-B2AA-4836-965D-A3878DD65254}">
      <dgm:prSet/>
      <dgm:spPr/>
      <dgm:t>
        <a:bodyPr/>
        <a:lstStyle/>
        <a:p>
          <a:r>
            <a:rPr lang="en-US" noProof="0" dirty="0"/>
            <a:t>Improve Inventory Turnover from 2.4 to 3.5</a:t>
          </a:r>
        </a:p>
      </dgm:t>
    </dgm:pt>
    <dgm:pt modelId="{36B46E42-28B0-414C-88A3-0D79DE061B29}" type="parTrans" cxnId="{39FB3394-7861-4A05-AE8D-62D908E8FE82}">
      <dgm:prSet/>
      <dgm:spPr/>
      <dgm:t>
        <a:bodyPr/>
        <a:lstStyle/>
        <a:p>
          <a:endParaRPr lang="en-US"/>
        </a:p>
      </dgm:t>
    </dgm:pt>
    <dgm:pt modelId="{3A7F85E1-64E6-4A05-BB5A-B60B597C068D}" type="sibTrans" cxnId="{39FB3394-7861-4A05-AE8D-62D908E8FE82}">
      <dgm:prSet/>
      <dgm:spPr/>
      <dgm:t>
        <a:bodyPr/>
        <a:lstStyle/>
        <a:p>
          <a:endParaRPr lang="en-US"/>
        </a:p>
      </dgm:t>
    </dgm:pt>
    <dgm:pt modelId="{0E72887F-E5A7-4F38-93F7-8816FED4AF11}">
      <dgm:prSet/>
      <dgm:spPr/>
      <dgm:t>
        <a:bodyPr/>
        <a:lstStyle/>
        <a:p>
          <a:r>
            <a:rPr lang="en-US" noProof="0" dirty="0"/>
            <a:t>More efficient operations system</a:t>
          </a:r>
        </a:p>
      </dgm:t>
    </dgm:pt>
    <dgm:pt modelId="{D49A5C82-B52E-41E9-8EAD-CF145A41F9E7}" type="parTrans" cxnId="{AF2EB722-AE5B-4D3B-B5CB-DA9AD101EA32}">
      <dgm:prSet/>
      <dgm:spPr/>
      <dgm:t>
        <a:bodyPr/>
        <a:lstStyle/>
        <a:p>
          <a:endParaRPr lang="en-US"/>
        </a:p>
      </dgm:t>
    </dgm:pt>
    <dgm:pt modelId="{DD2254F9-58AA-4370-AD26-E8114A0A8C8E}" type="sibTrans" cxnId="{AF2EB722-AE5B-4D3B-B5CB-DA9AD101EA32}">
      <dgm:prSet/>
      <dgm:spPr/>
      <dgm:t>
        <a:bodyPr/>
        <a:lstStyle/>
        <a:p>
          <a:endParaRPr lang="en-US"/>
        </a:p>
      </dgm:t>
    </dgm:pt>
    <dgm:pt modelId="{0748CCF4-D404-4219-A88A-0FEE96824237}">
      <dgm:prSet/>
      <dgm:spPr/>
      <dgm:t>
        <a:bodyPr/>
        <a:lstStyle/>
        <a:p>
          <a:r>
            <a:rPr lang="en-US" noProof="0" dirty="0"/>
            <a:t>Build a 5-year financial plan.</a:t>
          </a:r>
        </a:p>
      </dgm:t>
    </dgm:pt>
    <dgm:pt modelId="{71EF7A42-625A-47C0-9DFD-95A156BC0599}" type="parTrans" cxnId="{B60D5B2C-68FF-4E46-8DC9-E37818FDF01F}">
      <dgm:prSet/>
      <dgm:spPr/>
      <dgm:t>
        <a:bodyPr/>
        <a:lstStyle/>
        <a:p>
          <a:endParaRPr lang="en-US"/>
        </a:p>
      </dgm:t>
    </dgm:pt>
    <dgm:pt modelId="{A0BA8C4F-085C-4B63-9060-C46D6B927833}" type="sibTrans" cxnId="{B60D5B2C-68FF-4E46-8DC9-E37818FDF01F}">
      <dgm:prSet/>
      <dgm:spPr/>
      <dgm:t>
        <a:bodyPr/>
        <a:lstStyle/>
        <a:p>
          <a:endParaRPr lang="en-US"/>
        </a:p>
      </dgm:t>
    </dgm:pt>
    <dgm:pt modelId="{763C7DA4-DFDE-477D-AB9D-04C499C8C6C5}" type="pres">
      <dgm:prSet presAssocID="{5BF2A831-7EF9-4980-B359-41F626A98DE6}" presName="root" presStyleCnt="0">
        <dgm:presLayoutVars>
          <dgm:dir/>
          <dgm:resizeHandles val="exact"/>
        </dgm:presLayoutVars>
      </dgm:prSet>
      <dgm:spPr/>
    </dgm:pt>
    <dgm:pt modelId="{4F83D0E3-5F9E-4677-99F8-074FD89BB7FB}" type="pres">
      <dgm:prSet presAssocID="{1B94A0DA-474C-4384-A2B7-97BC29A37A5A}" presName="compNode" presStyleCnt="0"/>
      <dgm:spPr/>
    </dgm:pt>
    <dgm:pt modelId="{431FAE02-AD54-4B27-AFFB-7FC2FB9DE485}" type="pres">
      <dgm:prSet presAssocID="{1B94A0DA-474C-4384-A2B7-97BC29A37A5A}" presName="bgRect" presStyleLbl="bgShp" presStyleIdx="0" presStyleCnt="6"/>
      <dgm:spPr/>
    </dgm:pt>
    <dgm:pt modelId="{DC234BA1-E016-4002-83EA-E70A16EC1FC4}" type="pres">
      <dgm:prSet presAssocID="{1B94A0DA-474C-4384-A2B7-97BC29A37A5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4ED7C73C-3C3E-48D0-BD34-6E36291565D5}" type="pres">
      <dgm:prSet presAssocID="{1B94A0DA-474C-4384-A2B7-97BC29A37A5A}" presName="spaceRect" presStyleCnt="0"/>
      <dgm:spPr/>
    </dgm:pt>
    <dgm:pt modelId="{F7828F5B-CC73-4BAA-8D94-AE8422713011}" type="pres">
      <dgm:prSet presAssocID="{1B94A0DA-474C-4384-A2B7-97BC29A37A5A}" presName="parTx" presStyleLbl="revTx" presStyleIdx="0" presStyleCnt="6">
        <dgm:presLayoutVars>
          <dgm:chMax val="0"/>
          <dgm:chPref val="0"/>
        </dgm:presLayoutVars>
      </dgm:prSet>
      <dgm:spPr/>
    </dgm:pt>
    <dgm:pt modelId="{D2465DEC-F2B1-410E-ADF9-667B93F1474B}" type="pres">
      <dgm:prSet presAssocID="{365D8DF0-84A3-4E00-BC62-AABAB447B93E}" presName="sibTrans" presStyleCnt="0"/>
      <dgm:spPr/>
    </dgm:pt>
    <dgm:pt modelId="{C6CCEBA9-56B0-4FF4-B359-8709B7BF27B2}" type="pres">
      <dgm:prSet presAssocID="{F9E40E0A-4564-4453-A8F5-1DA6CA39F829}" presName="compNode" presStyleCnt="0"/>
      <dgm:spPr/>
    </dgm:pt>
    <dgm:pt modelId="{5D956BDB-245B-4ABC-B7A1-AFD4CA5462B5}" type="pres">
      <dgm:prSet presAssocID="{F9E40E0A-4564-4453-A8F5-1DA6CA39F829}" presName="bgRect" presStyleLbl="bgShp" presStyleIdx="1" presStyleCnt="6"/>
      <dgm:spPr/>
    </dgm:pt>
    <dgm:pt modelId="{27BD7183-0679-4DE6-851E-5A4B70770692}" type="pres">
      <dgm:prSet presAssocID="{F9E40E0A-4564-4453-A8F5-1DA6CA39F82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A0D1141A-752A-40AA-AF07-190BC6EFC8F7}" type="pres">
      <dgm:prSet presAssocID="{F9E40E0A-4564-4453-A8F5-1DA6CA39F829}" presName="spaceRect" presStyleCnt="0"/>
      <dgm:spPr/>
    </dgm:pt>
    <dgm:pt modelId="{9411EF4A-58B5-4609-AAA5-7232621EB04F}" type="pres">
      <dgm:prSet presAssocID="{F9E40E0A-4564-4453-A8F5-1DA6CA39F829}" presName="parTx" presStyleLbl="revTx" presStyleIdx="1" presStyleCnt="6">
        <dgm:presLayoutVars>
          <dgm:chMax val="0"/>
          <dgm:chPref val="0"/>
        </dgm:presLayoutVars>
      </dgm:prSet>
      <dgm:spPr/>
    </dgm:pt>
    <dgm:pt modelId="{3372E56E-FDA6-49B4-87BC-0284715950F7}" type="pres">
      <dgm:prSet presAssocID="{BF7007EF-DB95-4A90-A685-49BFC87EEF1A}" presName="sibTrans" presStyleCnt="0"/>
      <dgm:spPr/>
    </dgm:pt>
    <dgm:pt modelId="{A0732BAF-DFD6-40D2-B3A2-5F8C77141983}" type="pres">
      <dgm:prSet presAssocID="{3C11DB0D-18E1-4ED8-AD9D-65F9EB53EF14}" presName="compNode" presStyleCnt="0"/>
      <dgm:spPr/>
    </dgm:pt>
    <dgm:pt modelId="{1F7D65AC-2C4F-4F9B-94E1-565D3F88D838}" type="pres">
      <dgm:prSet presAssocID="{3C11DB0D-18E1-4ED8-AD9D-65F9EB53EF14}" presName="bgRect" presStyleLbl="bgShp" presStyleIdx="2" presStyleCnt="6"/>
      <dgm:spPr/>
    </dgm:pt>
    <dgm:pt modelId="{6011E540-E4A8-4A5D-A2EF-18EF93585398}" type="pres">
      <dgm:prSet presAssocID="{3C11DB0D-18E1-4ED8-AD9D-65F9EB53EF1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A0D7B544-E248-4638-BD7A-D73B4D4073A7}" type="pres">
      <dgm:prSet presAssocID="{3C11DB0D-18E1-4ED8-AD9D-65F9EB53EF14}" presName="spaceRect" presStyleCnt="0"/>
      <dgm:spPr/>
    </dgm:pt>
    <dgm:pt modelId="{C70464A9-7AF8-48DF-9FC0-EAE1A66DB445}" type="pres">
      <dgm:prSet presAssocID="{3C11DB0D-18E1-4ED8-AD9D-65F9EB53EF14}" presName="parTx" presStyleLbl="revTx" presStyleIdx="2" presStyleCnt="6">
        <dgm:presLayoutVars>
          <dgm:chMax val="0"/>
          <dgm:chPref val="0"/>
        </dgm:presLayoutVars>
      </dgm:prSet>
      <dgm:spPr/>
    </dgm:pt>
    <dgm:pt modelId="{17C3A396-B1D8-4809-A05C-E03896C3A2E5}" type="pres">
      <dgm:prSet presAssocID="{4D671CCA-B929-426C-947B-DFACA8B005D2}" presName="sibTrans" presStyleCnt="0"/>
      <dgm:spPr/>
    </dgm:pt>
    <dgm:pt modelId="{6568774B-23CC-4B33-A955-467AE454963A}" type="pres">
      <dgm:prSet presAssocID="{F8D58D88-B2AA-4836-965D-A3878DD65254}" presName="compNode" presStyleCnt="0"/>
      <dgm:spPr/>
    </dgm:pt>
    <dgm:pt modelId="{C8A4E385-23CD-4F89-82B3-E0A0244FABA3}" type="pres">
      <dgm:prSet presAssocID="{F8D58D88-B2AA-4836-965D-A3878DD65254}" presName="bgRect" presStyleLbl="bgShp" presStyleIdx="3" presStyleCnt="6"/>
      <dgm:spPr/>
    </dgm:pt>
    <dgm:pt modelId="{427BBA6B-F7E4-445B-B427-5286F811FB05}" type="pres">
      <dgm:prSet presAssocID="{F8D58D88-B2AA-4836-965D-A3878DD6525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DB216D3-2DA7-433F-9C63-8A001D9BEEF4}" type="pres">
      <dgm:prSet presAssocID="{F8D58D88-B2AA-4836-965D-A3878DD65254}" presName="spaceRect" presStyleCnt="0"/>
      <dgm:spPr/>
    </dgm:pt>
    <dgm:pt modelId="{4258902C-F8D6-4688-9B29-A4E41409E2DD}" type="pres">
      <dgm:prSet presAssocID="{F8D58D88-B2AA-4836-965D-A3878DD65254}" presName="parTx" presStyleLbl="revTx" presStyleIdx="3" presStyleCnt="6">
        <dgm:presLayoutVars>
          <dgm:chMax val="0"/>
          <dgm:chPref val="0"/>
        </dgm:presLayoutVars>
      </dgm:prSet>
      <dgm:spPr/>
    </dgm:pt>
    <dgm:pt modelId="{C9331C69-33F3-49F6-89CA-DC75086E3330}" type="pres">
      <dgm:prSet presAssocID="{3A7F85E1-64E6-4A05-BB5A-B60B597C068D}" presName="sibTrans" presStyleCnt="0"/>
      <dgm:spPr/>
    </dgm:pt>
    <dgm:pt modelId="{5DB7B639-CA96-47A4-B2C2-20FF4BD8F0F9}" type="pres">
      <dgm:prSet presAssocID="{0E72887F-E5A7-4F38-93F7-8816FED4AF11}" presName="compNode" presStyleCnt="0"/>
      <dgm:spPr/>
    </dgm:pt>
    <dgm:pt modelId="{EC1EB20A-8A67-4663-BC6D-3DAA5E41B30E}" type="pres">
      <dgm:prSet presAssocID="{0E72887F-E5A7-4F38-93F7-8816FED4AF11}" presName="bgRect" presStyleLbl="bgShp" presStyleIdx="4" presStyleCnt="6"/>
      <dgm:spPr/>
    </dgm:pt>
    <dgm:pt modelId="{FDE1B84A-D93D-4B5D-B218-E61E12766955}" type="pres">
      <dgm:prSet presAssocID="{0E72887F-E5A7-4F38-93F7-8816FED4AF1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5F89939D-0186-45D8-93E6-C5B1C65EB161}" type="pres">
      <dgm:prSet presAssocID="{0E72887F-E5A7-4F38-93F7-8816FED4AF11}" presName="spaceRect" presStyleCnt="0"/>
      <dgm:spPr/>
    </dgm:pt>
    <dgm:pt modelId="{0EF5BF22-69AA-4CA8-BBB0-5FC0F145F31D}" type="pres">
      <dgm:prSet presAssocID="{0E72887F-E5A7-4F38-93F7-8816FED4AF11}" presName="parTx" presStyleLbl="revTx" presStyleIdx="4" presStyleCnt="6">
        <dgm:presLayoutVars>
          <dgm:chMax val="0"/>
          <dgm:chPref val="0"/>
        </dgm:presLayoutVars>
      </dgm:prSet>
      <dgm:spPr/>
    </dgm:pt>
    <dgm:pt modelId="{363C53C4-ACBA-474A-819F-A3E7CE2916E8}" type="pres">
      <dgm:prSet presAssocID="{DD2254F9-58AA-4370-AD26-E8114A0A8C8E}" presName="sibTrans" presStyleCnt="0"/>
      <dgm:spPr/>
    </dgm:pt>
    <dgm:pt modelId="{A85EDE52-5B04-4DBA-B419-73B8A5DEA768}" type="pres">
      <dgm:prSet presAssocID="{0748CCF4-D404-4219-A88A-0FEE96824237}" presName="compNode" presStyleCnt="0"/>
      <dgm:spPr/>
    </dgm:pt>
    <dgm:pt modelId="{578618D8-BEEC-4A03-AC6F-BC475C2F16B1}" type="pres">
      <dgm:prSet presAssocID="{0748CCF4-D404-4219-A88A-0FEE96824237}" presName="bgRect" presStyleLbl="bgShp" presStyleIdx="5" presStyleCnt="6"/>
      <dgm:spPr/>
    </dgm:pt>
    <dgm:pt modelId="{7AD7A733-FEF1-4AB8-9096-4309CE8652C2}" type="pres">
      <dgm:prSet presAssocID="{0748CCF4-D404-4219-A88A-0FEE9682423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cavator"/>
        </a:ext>
      </dgm:extLst>
    </dgm:pt>
    <dgm:pt modelId="{9C8D9CB9-8EBC-4D23-9DC7-2505878F022E}" type="pres">
      <dgm:prSet presAssocID="{0748CCF4-D404-4219-A88A-0FEE96824237}" presName="spaceRect" presStyleCnt="0"/>
      <dgm:spPr/>
    </dgm:pt>
    <dgm:pt modelId="{AC71D730-9ED2-4380-8A2A-A20A2B932776}" type="pres">
      <dgm:prSet presAssocID="{0748CCF4-D404-4219-A88A-0FEE9682423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EF4E500-FAA4-43F3-9209-20747282D3DD}" srcId="{5BF2A831-7EF9-4980-B359-41F626A98DE6}" destId="{1B94A0DA-474C-4384-A2B7-97BC29A37A5A}" srcOrd="0" destOrd="0" parTransId="{932FBC1D-0AAF-4339-98D4-D581668557B6}" sibTransId="{365D8DF0-84A3-4E00-BC62-AABAB447B93E}"/>
    <dgm:cxn modelId="{7405DA1D-0A70-49CC-B405-B469B8CEB653}" type="presOf" srcId="{F9E40E0A-4564-4453-A8F5-1DA6CA39F829}" destId="{9411EF4A-58B5-4609-AAA5-7232621EB04F}" srcOrd="0" destOrd="0" presId="urn:microsoft.com/office/officeart/2018/2/layout/IconVerticalSolidList"/>
    <dgm:cxn modelId="{AF2EB722-AE5B-4D3B-B5CB-DA9AD101EA32}" srcId="{5BF2A831-7EF9-4980-B359-41F626A98DE6}" destId="{0E72887F-E5A7-4F38-93F7-8816FED4AF11}" srcOrd="4" destOrd="0" parTransId="{D49A5C82-B52E-41E9-8EAD-CF145A41F9E7}" sibTransId="{DD2254F9-58AA-4370-AD26-E8114A0A8C8E}"/>
    <dgm:cxn modelId="{B60D5B2C-68FF-4E46-8DC9-E37818FDF01F}" srcId="{5BF2A831-7EF9-4980-B359-41F626A98DE6}" destId="{0748CCF4-D404-4219-A88A-0FEE96824237}" srcOrd="5" destOrd="0" parTransId="{71EF7A42-625A-47C0-9DFD-95A156BC0599}" sibTransId="{A0BA8C4F-085C-4B63-9060-C46D6B927833}"/>
    <dgm:cxn modelId="{5FBE062F-0AE1-4F8F-A4BE-DB504C3CF60B}" type="presOf" srcId="{0E72887F-E5A7-4F38-93F7-8816FED4AF11}" destId="{0EF5BF22-69AA-4CA8-BBB0-5FC0F145F31D}" srcOrd="0" destOrd="0" presId="urn:microsoft.com/office/officeart/2018/2/layout/IconVerticalSolidList"/>
    <dgm:cxn modelId="{70E2263F-C0B1-434A-AA07-C937676BBDE4}" type="presOf" srcId="{0748CCF4-D404-4219-A88A-0FEE96824237}" destId="{AC71D730-9ED2-4380-8A2A-A20A2B932776}" srcOrd="0" destOrd="0" presId="urn:microsoft.com/office/officeart/2018/2/layout/IconVerticalSolidList"/>
    <dgm:cxn modelId="{769DD06A-BE14-4FE8-8A1F-8A898A506D6F}" type="presOf" srcId="{5BF2A831-7EF9-4980-B359-41F626A98DE6}" destId="{763C7DA4-DFDE-477D-AB9D-04C499C8C6C5}" srcOrd="0" destOrd="0" presId="urn:microsoft.com/office/officeart/2018/2/layout/IconVerticalSolidList"/>
    <dgm:cxn modelId="{6174274F-5EED-4E0E-9CD7-55D36D8F7055}" type="presOf" srcId="{1B94A0DA-474C-4384-A2B7-97BC29A37A5A}" destId="{F7828F5B-CC73-4BAA-8D94-AE8422713011}" srcOrd="0" destOrd="0" presId="urn:microsoft.com/office/officeart/2018/2/layout/IconVerticalSolidList"/>
    <dgm:cxn modelId="{9C07FF7D-F563-4FC2-9AB6-6F4E01D17373}" type="presOf" srcId="{3C11DB0D-18E1-4ED8-AD9D-65F9EB53EF14}" destId="{C70464A9-7AF8-48DF-9FC0-EAE1A66DB445}" srcOrd="0" destOrd="0" presId="urn:microsoft.com/office/officeart/2018/2/layout/IconVerticalSolidList"/>
    <dgm:cxn modelId="{39FB3394-7861-4A05-AE8D-62D908E8FE82}" srcId="{5BF2A831-7EF9-4980-B359-41F626A98DE6}" destId="{F8D58D88-B2AA-4836-965D-A3878DD65254}" srcOrd="3" destOrd="0" parTransId="{36B46E42-28B0-414C-88A3-0D79DE061B29}" sibTransId="{3A7F85E1-64E6-4A05-BB5A-B60B597C068D}"/>
    <dgm:cxn modelId="{1816989F-D8A1-4FD5-BC03-FBCF12569655}" srcId="{5BF2A831-7EF9-4980-B359-41F626A98DE6}" destId="{3C11DB0D-18E1-4ED8-AD9D-65F9EB53EF14}" srcOrd="2" destOrd="0" parTransId="{30045260-BB9C-4F7F-8DFE-7A5925F8F647}" sibTransId="{4D671CCA-B929-426C-947B-DFACA8B005D2}"/>
    <dgm:cxn modelId="{AB52D0F3-AE1E-4449-9B31-4131494BF23D}" srcId="{5BF2A831-7EF9-4980-B359-41F626A98DE6}" destId="{F9E40E0A-4564-4453-A8F5-1DA6CA39F829}" srcOrd="1" destOrd="0" parTransId="{377BE935-BFB6-408C-ACD0-CC785AE90BB5}" sibTransId="{BF7007EF-DB95-4A90-A685-49BFC87EEF1A}"/>
    <dgm:cxn modelId="{C70756F9-1010-4450-BC7B-668E3CAD9338}" type="presOf" srcId="{F8D58D88-B2AA-4836-965D-A3878DD65254}" destId="{4258902C-F8D6-4688-9B29-A4E41409E2DD}" srcOrd="0" destOrd="0" presId="urn:microsoft.com/office/officeart/2018/2/layout/IconVerticalSolidList"/>
    <dgm:cxn modelId="{2BFAC3B4-E534-432B-B15A-9635663D8C88}" type="presParOf" srcId="{763C7DA4-DFDE-477D-AB9D-04C499C8C6C5}" destId="{4F83D0E3-5F9E-4677-99F8-074FD89BB7FB}" srcOrd="0" destOrd="0" presId="urn:microsoft.com/office/officeart/2018/2/layout/IconVerticalSolidList"/>
    <dgm:cxn modelId="{567CDF32-6629-4468-9C41-40A83D803C67}" type="presParOf" srcId="{4F83D0E3-5F9E-4677-99F8-074FD89BB7FB}" destId="{431FAE02-AD54-4B27-AFFB-7FC2FB9DE485}" srcOrd="0" destOrd="0" presId="urn:microsoft.com/office/officeart/2018/2/layout/IconVerticalSolidList"/>
    <dgm:cxn modelId="{FD8B8E9A-C302-4DA5-9ACE-6B0CB664BDBF}" type="presParOf" srcId="{4F83D0E3-5F9E-4677-99F8-074FD89BB7FB}" destId="{DC234BA1-E016-4002-83EA-E70A16EC1FC4}" srcOrd="1" destOrd="0" presId="urn:microsoft.com/office/officeart/2018/2/layout/IconVerticalSolidList"/>
    <dgm:cxn modelId="{F24E27B3-0C24-43CA-881E-97F5CE193766}" type="presParOf" srcId="{4F83D0E3-5F9E-4677-99F8-074FD89BB7FB}" destId="{4ED7C73C-3C3E-48D0-BD34-6E36291565D5}" srcOrd="2" destOrd="0" presId="urn:microsoft.com/office/officeart/2018/2/layout/IconVerticalSolidList"/>
    <dgm:cxn modelId="{CF9432D9-B19A-4E2A-85C4-58907218D555}" type="presParOf" srcId="{4F83D0E3-5F9E-4677-99F8-074FD89BB7FB}" destId="{F7828F5B-CC73-4BAA-8D94-AE8422713011}" srcOrd="3" destOrd="0" presId="urn:microsoft.com/office/officeart/2018/2/layout/IconVerticalSolidList"/>
    <dgm:cxn modelId="{FA7D3823-F060-4FE9-8FE8-D026D82A7D1D}" type="presParOf" srcId="{763C7DA4-DFDE-477D-AB9D-04C499C8C6C5}" destId="{D2465DEC-F2B1-410E-ADF9-667B93F1474B}" srcOrd="1" destOrd="0" presId="urn:microsoft.com/office/officeart/2018/2/layout/IconVerticalSolidList"/>
    <dgm:cxn modelId="{7C5BAEB8-3711-4C6B-8B23-8180FEE69974}" type="presParOf" srcId="{763C7DA4-DFDE-477D-AB9D-04C499C8C6C5}" destId="{C6CCEBA9-56B0-4FF4-B359-8709B7BF27B2}" srcOrd="2" destOrd="0" presId="urn:microsoft.com/office/officeart/2018/2/layout/IconVerticalSolidList"/>
    <dgm:cxn modelId="{C20BBBBF-8497-41B3-B657-265582AAA102}" type="presParOf" srcId="{C6CCEBA9-56B0-4FF4-B359-8709B7BF27B2}" destId="{5D956BDB-245B-4ABC-B7A1-AFD4CA5462B5}" srcOrd="0" destOrd="0" presId="urn:microsoft.com/office/officeart/2018/2/layout/IconVerticalSolidList"/>
    <dgm:cxn modelId="{36F17BA0-7231-4646-ABDC-375CF2E44BE9}" type="presParOf" srcId="{C6CCEBA9-56B0-4FF4-B359-8709B7BF27B2}" destId="{27BD7183-0679-4DE6-851E-5A4B70770692}" srcOrd="1" destOrd="0" presId="urn:microsoft.com/office/officeart/2018/2/layout/IconVerticalSolidList"/>
    <dgm:cxn modelId="{BEF2D158-447B-493B-8ADB-B1848E5443BF}" type="presParOf" srcId="{C6CCEBA9-56B0-4FF4-B359-8709B7BF27B2}" destId="{A0D1141A-752A-40AA-AF07-190BC6EFC8F7}" srcOrd="2" destOrd="0" presId="urn:microsoft.com/office/officeart/2018/2/layout/IconVerticalSolidList"/>
    <dgm:cxn modelId="{6B27D4A5-FBFC-47A5-9187-FEFDD6F5B714}" type="presParOf" srcId="{C6CCEBA9-56B0-4FF4-B359-8709B7BF27B2}" destId="{9411EF4A-58B5-4609-AAA5-7232621EB04F}" srcOrd="3" destOrd="0" presId="urn:microsoft.com/office/officeart/2018/2/layout/IconVerticalSolidList"/>
    <dgm:cxn modelId="{AF6DBBE1-F0AC-46CA-9926-A63894C06637}" type="presParOf" srcId="{763C7DA4-DFDE-477D-AB9D-04C499C8C6C5}" destId="{3372E56E-FDA6-49B4-87BC-0284715950F7}" srcOrd="3" destOrd="0" presId="urn:microsoft.com/office/officeart/2018/2/layout/IconVerticalSolidList"/>
    <dgm:cxn modelId="{3BA5CC32-29B6-4BF2-B061-6159E5237C52}" type="presParOf" srcId="{763C7DA4-DFDE-477D-AB9D-04C499C8C6C5}" destId="{A0732BAF-DFD6-40D2-B3A2-5F8C77141983}" srcOrd="4" destOrd="0" presId="urn:microsoft.com/office/officeart/2018/2/layout/IconVerticalSolidList"/>
    <dgm:cxn modelId="{9FA55604-C868-4927-8D4F-24EF0B31B8EB}" type="presParOf" srcId="{A0732BAF-DFD6-40D2-B3A2-5F8C77141983}" destId="{1F7D65AC-2C4F-4F9B-94E1-565D3F88D838}" srcOrd="0" destOrd="0" presId="urn:microsoft.com/office/officeart/2018/2/layout/IconVerticalSolidList"/>
    <dgm:cxn modelId="{6D371545-B125-4C41-94A2-30213CC83B44}" type="presParOf" srcId="{A0732BAF-DFD6-40D2-B3A2-5F8C77141983}" destId="{6011E540-E4A8-4A5D-A2EF-18EF93585398}" srcOrd="1" destOrd="0" presId="urn:microsoft.com/office/officeart/2018/2/layout/IconVerticalSolidList"/>
    <dgm:cxn modelId="{421628A5-2856-4D18-B4AD-F2CF3FC95D76}" type="presParOf" srcId="{A0732BAF-DFD6-40D2-B3A2-5F8C77141983}" destId="{A0D7B544-E248-4638-BD7A-D73B4D4073A7}" srcOrd="2" destOrd="0" presId="urn:microsoft.com/office/officeart/2018/2/layout/IconVerticalSolidList"/>
    <dgm:cxn modelId="{2ECB36A8-2A73-47EB-9E30-97881B5CBE3D}" type="presParOf" srcId="{A0732BAF-DFD6-40D2-B3A2-5F8C77141983}" destId="{C70464A9-7AF8-48DF-9FC0-EAE1A66DB445}" srcOrd="3" destOrd="0" presId="urn:microsoft.com/office/officeart/2018/2/layout/IconVerticalSolidList"/>
    <dgm:cxn modelId="{2AFAE628-CCC4-4062-9561-D70B39AD22FB}" type="presParOf" srcId="{763C7DA4-DFDE-477D-AB9D-04C499C8C6C5}" destId="{17C3A396-B1D8-4809-A05C-E03896C3A2E5}" srcOrd="5" destOrd="0" presId="urn:microsoft.com/office/officeart/2018/2/layout/IconVerticalSolidList"/>
    <dgm:cxn modelId="{DA7A5D54-FA8C-4F0B-818A-662FA4587AB6}" type="presParOf" srcId="{763C7DA4-DFDE-477D-AB9D-04C499C8C6C5}" destId="{6568774B-23CC-4B33-A955-467AE454963A}" srcOrd="6" destOrd="0" presId="urn:microsoft.com/office/officeart/2018/2/layout/IconVerticalSolidList"/>
    <dgm:cxn modelId="{E0EAD5BB-5055-4B48-ADFA-B3FE33EB5436}" type="presParOf" srcId="{6568774B-23CC-4B33-A955-467AE454963A}" destId="{C8A4E385-23CD-4F89-82B3-E0A0244FABA3}" srcOrd="0" destOrd="0" presId="urn:microsoft.com/office/officeart/2018/2/layout/IconVerticalSolidList"/>
    <dgm:cxn modelId="{A4EECD13-0C87-47A8-A3C7-72CE1B5837AB}" type="presParOf" srcId="{6568774B-23CC-4B33-A955-467AE454963A}" destId="{427BBA6B-F7E4-445B-B427-5286F811FB05}" srcOrd="1" destOrd="0" presId="urn:microsoft.com/office/officeart/2018/2/layout/IconVerticalSolidList"/>
    <dgm:cxn modelId="{FB6C0547-CB8A-400E-9FBC-B9933B70ABB9}" type="presParOf" srcId="{6568774B-23CC-4B33-A955-467AE454963A}" destId="{2DB216D3-2DA7-433F-9C63-8A001D9BEEF4}" srcOrd="2" destOrd="0" presId="urn:microsoft.com/office/officeart/2018/2/layout/IconVerticalSolidList"/>
    <dgm:cxn modelId="{A61C95EC-B3B0-4698-8B6E-E92B86858746}" type="presParOf" srcId="{6568774B-23CC-4B33-A955-467AE454963A}" destId="{4258902C-F8D6-4688-9B29-A4E41409E2DD}" srcOrd="3" destOrd="0" presId="urn:microsoft.com/office/officeart/2018/2/layout/IconVerticalSolidList"/>
    <dgm:cxn modelId="{F831289E-602C-473A-BD2C-8354D83C6B89}" type="presParOf" srcId="{763C7DA4-DFDE-477D-AB9D-04C499C8C6C5}" destId="{C9331C69-33F3-49F6-89CA-DC75086E3330}" srcOrd="7" destOrd="0" presId="urn:microsoft.com/office/officeart/2018/2/layout/IconVerticalSolidList"/>
    <dgm:cxn modelId="{43565EB0-3230-40E1-BC73-3CB3170A86FE}" type="presParOf" srcId="{763C7DA4-DFDE-477D-AB9D-04C499C8C6C5}" destId="{5DB7B639-CA96-47A4-B2C2-20FF4BD8F0F9}" srcOrd="8" destOrd="0" presId="urn:microsoft.com/office/officeart/2018/2/layout/IconVerticalSolidList"/>
    <dgm:cxn modelId="{260E8184-6C11-4849-AD64-303196A62748}" type="presParOf" srcId="{5DB7B639-CA96-47A4-B2C2-20FF4BD8F0F9}" destId="{EC1EB20A-8A67-4663-BC6D-3DAA5E41B30E}" srcOrd="0" destOrd="0" presId="urn:microsoft.com/office/officeart/2018/2/layout/IconVerticalSolidList"/>
    <dgm:cxn modelId="{1742A07B-5A5C-4EB6-9939-07213F07ED20}" type="presParOf" srcId="{5DB7B639-CA96-47A4-B2C2-20FF4BD8F0F9}" destId="{FDE1B84A-D93D-4B5D-B218-E61E12766955}" srcOrd="1" destOrd="0" presId="urn:microsoft.com/office/officeart/2018/2/layout/IconVerticalSolidList"/>
    <dgm:cxn modelId="{0EA21366-A342-44AA-81D9-462450DFD002}" type="presParOf" srcId="{5DB7B639-CA96-47A4-B2C2-20FF4BD8F0F9}" destId="{5F89939D-0186-45D8-93E6-C5B1C65EB161}" srcOrd="2" destOrd="0" presId="urn:microsoft.com/office/officeart/2018/2/layout/IconVerticalSolidList"/>
    <dgm:cxn modelId="{8E4AA97B-938E-40B0-B3FA-5458DEBC4A2F}" type="presParOf" srcId="{5DB7B639-CA96-47A4-B2C2-20FF4BD8F0F9}" destId="{0EF5BF22-69AA-4CA8-BBB0-5FC0F145F31D}" srcOrd="3" destOrd="0" presId="urn:microsoft.com/office/officeart/2018/2/layout/IconVerticalSolidList"/>
    <dgm:cxn modelId="{EA2255C3-2132-4C4D-9E09-990F26B373CC}" type="presParOf" srcId="{763C7DA4-DFDE-477D-AB9D-04C499C8C6C5}" destId="{363C53C4-ACBA-474A-819F-A3E7CE2916E8}" srcOrd="9" destOrd="0" presId="urn:microsoft.com/office/officeart/2018/2/layout/IconVerticalSolidList"/>
    <dgm:cxn modelId="{C39DC6DE-E8B8-4F99-9C2C-D68DF20B5854}" type="presParOf" srcId="{763C7DA4-DFDE-477D-AB9D-04C499C8C6C5}" destId="{A85EDE52-5B04-4DBA-B419-73B8A5DEA768}" srcOrd="10" destOrd="0" presId="urn:microsoft.com/office/officeart/2018/2/layout/IconVerticalSolidList"/>
    <dgm:cxn modelId="{5CD712D7-D479-485E-8A55-134C40ADFE03}" type="presParOf" srcId="{A85EDE52-5B04-4DBA-B419-73B8A5DEA768}" destId="{578618D8-BEEC-4A03-AC6F-BC475C2F16B1}" srcOrd="0" destOrd="0" presId="urn:microsoft.com/office/officeart/2018/2/layout/IconVerticalSolidList"/>
    <dgm:cxn modelId="{1DF89D04-19FD-4050-8D89-3056310995A7}" type="presParOf" srcId="{A85EDE52-5B04-4DBA-B419-73B8A5DEA768}" destId="{7AD7A733-FEF1-4AB8-9096-4309CE8652C2}" srcOrd="1" destOrd="0" presId="urn:microsoft.com/office/officeart/2018/2/layout/IconVerticalSolidList"/>
    <dgm:cxn modelId="{9A679084-D7A2-452D-89DF-6F0D93AB252C}" type="presParOf" srcId="{A85EDE52-5B04-4DBA-B419-73B8A5DEA768}" destId="{9C8D9CB9-8EBC-4D23-9DC7-2505878F022E}" srcOrd="2" destOrd="0" presId="urn:microsoft.com/office/officeart/2018/2/layout/IconVerticalSolidList"/>
    <dgm:cxn modelId="{8C3CB781-B2F4-4E87-A172-4E410CE878EF}" type="presParOf" srcId="{A85EDE52-5B04-4DBA-B419-73B8A5DEA768}" destId="{AC71D730-9ED2-4380-8A2A-A20A2B93277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FAE02-AD54-4B27-AFFB-7FC2FB9DE485}">
      <dsp:nvSpPr>
        <dsp:cNvPr id="0" name=""/>
        <dsp:cNvSpPr/>
      </dsp:nvSpPr>
      <dsp:spPr>
        <a:xfrm>
          <a:off x="0" y="1808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234BA1-E016-4002-83EA-E70A16EC1FC4}">
      <dsp:nvSpPr>
        <dsp:cNvPr id="0" name=""/>
        <dsp:cNvSpPr/>
      </dsp:nvSpPr>
      <dsp:spPr>
        <a:xfrm>
          <a:off x="233059" y="175158"/>
          <a:ext cx="423745" cy="4237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828F5B-CC73-4BAA-8D94-AE8422713011}">
      <dsp:nvSpPr>
        <dsp:cNvPr id="0" name=""/>
        <dsp:cNvSpPr/>
      </dsp:nvSpPr>
      <dsp:spPr>
        <a:xfrm>
          <a:off x="889864" y="1808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/>
            <a:t>Expand Color Paint’s Supply Chain</a:t>
          </a:r>
        </a:p>
      </dsp:txBody>
      <dsp:txXfrm>
        <a:off x="889864" y="1808"/>
        <a:ext cx="5355400" cy="770445"/>
      </dsp:txXfrm>
    </dsp:sp>
    <dsp:sp modelId="{5D956BDB-245B-4ABC-B7A1-AFD4CA5462B5}">
      <dsp:nvSpPr>
        <dsp:cNvPr id="0" name=""/>
        <dsp:cNvSpPr/>
      </dsp:nvSpPr>
      <dsp:spPr>
        <a:xfrm>
          <a:off x="0" y="964865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BD7183-0679-4DE6-851E-5A4B70770692}">
      <dsp:nvSpPr>
        <dsp:cNvPr id="0" name=""/>
        <dsp:cNvSpPr/>
      </dsp:nvSpPr>
      <dsp:spPr>
        <a:xfrm>
          <a:off x="233059" y="1138215"/>
          <a:ext cx="423745" cy="4237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1EF4A-58B5-4609-AAA5-7232621EB04F}">
      <dsp:nvSpPr>
        <dsp:cNvPr id="0" name=""/>
        <dsp:cNvSpPr/>
      </dsp:nvSpPr>
      <dsp:spPr>
        <a:xfrm>
          <a:off x="889864" y="964865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/>
            <a:t>Grow top line revenue by 30% next year</a:t>
          </a:r>
        </a:p>
      </dsp:txBody>
      <dsp:txXfrm>
        <a:off x="889864" y="964865"/>
        <a:ext cx="5355400" cy="770445"/>
      </dsp:txXfrm>
    </dsp:sp>
    <dsp:sp modelId="{1F7D65AC-2C4F-4F9B-94E1-565D3F88D838}">
      <dsp:nvSpPr>
        <dsp:cNvPr id="0" name=""/>
        <dsp:cNvSpPr/>
      </dsp:nvSpPr>
      <dsp:spPr>
        <a:xfrm>
          <a:off x="0" y="1927922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11E540-E4A8-4A5D-A2EF-18EF93585398}">
      <dsp:nvSpPr>
        <dsp:cNvPr id="0" name=""/>
        <dsp:cNvSpPr/>
      </dsp:nvSpPr>
      <dsp:spPr>
        <a:xfrm>
          <a:off x="233059" y="2101272"/>
          <a:ext cx="423745" cy="4237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464A9-7AF8-48DF-9FC0-EAE1A66DB445}">
      <dsp:nvSpPr>
        <dsp:cNvPr id="0" name=""/>
        <dsp:cNvSpPr/>
      </dsp:nvSpPr>
      <dsp:spPr>
        <a:xfrm>
          <a:off x="889864" y="1927922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/>
            <a:t>Raise Gross Margin to 55%</a:t>
          </a:r>
        </a:p>
      </dsp:txBody>
      <dsp:txXfrm>
        <a:off x="889864" y="1927922"/>
        <a:ext cx="5355400" cy="770445"/>
      </dsp:txXfrm>
    </dsp:sp>
    <dsp:sp modelId="{C8A4E385-23CD-4F89-82B3-E0A0244FABA3}">
      <dsp:nvSpPr>
        <dsp:cNvPr id="0" name=""/>
        <dsp:cNvSpPr/>
      </dsp:nvSpPr>
      <dsp:spPr>
        <a:xfrm>
          <a:off x="0" y="2890979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BBA6B-F7E4-445B-B427-5286F811FB05}">
      <dsp:nvSpPr>
        <dsp:cNvPr id="0" name=""/>
        <dsp:cNvSpPr/>
      </dsp:nvSpPr>
      <dsp:spPr>
        <a:xfrm>
          <a:off x="233059" y="3064329"/>
          <a:ext cx="423745" cy="4237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902C-F8D6-4688-9B29-A4E41409E2DD}">
      <dsp:nvSpPr>
        <dsp:cNvPr id="0" name=""/>
        <dsp:cNvSpPr/>
      </dsp:nvSpPr>
      <dsp:spPr>
        <a:xfrm>
          <a:off x="889864" y="2890979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/>
            <a:t>Improve Inventory Turnover from 2.4 to 3.5</a:t>
          </a:r>
        </a:p>
      </dsp:txBody>
      <dsp:txXfrm>
        <a:off x="889864" y="2890979"/>
        <a:ext cx="5355400" cy="770445"/>
      </dsp:txXfrm>
    </dsp:sp>
    <dsp:sp modelId="{EC1EB20A-8A67-4663-BC6D-3DAA5E41B30E}">
      <dsp:nvSpPr>
        <dsp:cNvPr id="0" name=""/>
        <dsp:cNvSpPr/>
      </dsp:nvSpPr>
      <dsp:spPr>
        <a:xfrm>
          <a:off x="0" y="3854036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E1B84A-D93D-4B5D-B218-E61E12766955}">
      <dsp:nvSpPr>
        <dsp:cNvPr id="0" name=""/>
        <dsp:cNvSpPr/>
      </dsp:nvSpPr>
      <dsp:spPr>
        <a:xfrm>
          <a:off x="233059" y="4027386"/>
          <a:ext cx="423745" cy="4237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F5BF22-69AA-4CA8-BBB0-5FC0F145F31D}">
      <dsp:nvSpPr>
        <dsp:cNvPr id="0" name=""/>
        <dsp:cNvSpPr/>
      </dsp:nvSpPr>
      <dsp:spPr>
        <a:xfrm>
          <a:off x="889864" y="3854036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/>
            <a:t>More efficient operations system</a:t>
          </a:r>
        </a:p>
      </dsp:txBody>
      <dsp:txXfrm>
        <a:off x="889864" y="3854036"/>
        <a:ext cx="5355400" cy="770445"/>
      </dsp:txXfrm>
    </dsp:sp>
    <dsp:sp modelId="{578618D8-BEEC-4A03-AC6F-BC475C2F16B1}">
      <dsp:nvSpPr>
        <dsp:cNvPr id="0" name=""/>
        <dsp:cNvSpPr/>
      </dsp:nvSpPr>
      <dsp:spPr>
        <a:xfrm>
          <a:off x="0" y="4817093"/>
          <a:ext cx="6245265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D7A733-FEF1-4AB8-9096-4309CE8652C2}">
      <dsp:nvSpPr>
        <dsp:cNvPr id="0" name=""/>
        <dsp:cNvSpPr/>
      </dsp:nvSpPr>
      <dsp:spPr>
        <a:xfrm>
          <a:off x="233059" y="4990443"/>
          <a:ext cx="423745" cy="42374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71D730-9ED2-4380-8A2A-A20A2B932776}">
      <dsp:nvSpPr>
        <dsp:cNvPr id="0" name=""/>
        <dsp:cNvSpPr/>
      </dsp:nvSpPr>
      <dsp:spPr>
        <a:xfrm>
          <a:off x="889864" y="4817093"/>
          <a:ext cx="5355400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/>
            <a:t>Build a 5-year financial plan.</a:t>
          </a:r>
        </a:p>
      </dsp:txBody>
      <dsp:txXfrm>
        <a:off x="889864" y="4817093"/>
        <a:ext cx="5355400" cy="770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04082-A870-458D-822F-C340FB4E6A91}" type="datetimeFigureOut">
              <a:rPr lang="fr-FR" smtClean="0"/>
              <a:t>04/03/2025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63B278-0F4B-4395-913C-6CE02D11D0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0791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3B278-0F4B-4395-913C-6CE02D11D01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9790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F1EC4-A2C4-46E7-E7AA-BA41F12FD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E1BB62-1B29-77A6-FEDD-A66370BB6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38E0D-6860-DE42-7CBD-9635B137E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C9038-88C5-488A-8E8F-857D9424A515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6E02A-3E16-01B9-6DA6-9AF0C7058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AA58F-173E-A8F5-4B3F-278B800D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06F70-9A62-4252-89DB-D70218F5D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96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CCA7D-915B-986A-DE43-8F217350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C43D4A-40BC-2D60-8140-04C5B2CE2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FA791-A2F7-9772-72FD-70F52A52B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C9038-88C5-488A-8E8F-857D9424A515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27810-109C-D9BB-1417-C9246231F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4D123-657F-2465-0620-77299D4DE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06F70-9A62-4252-89DB-D70218F5D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3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68869C-9AF0-4742-B643-95CC11654C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F2F0A5-FE7D-39B7-FD98-0F240A8EA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D9334-B3E8-2AAA-E27D-94C71CCF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C9038-88C5-488A-8E8F-857D9424A515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303C6-2987-8600-79BA-BC4E1E2E6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951E1-B620-ADF3-ACF1-6F7074D16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06F70-9A62-4252-89DB-D70218F5D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32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3C47-8329-CC4D-BD3E-D77FD4B52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0462E4-F9E1-0F74-5094-60A10A764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C6E62-D01B-9905-79D8-7574B8CC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FF97-0242-4BB9-BDA2-6F0DAECA0F91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E1C27-47B5-032E-4738-0E0D792C8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7551D-C141-5C07-0440-5862DD0E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CFBB-B7B9-4E73-86D4-8C7E484F4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5745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95652-6050-259E-BF91-B68B8D7A9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48810-152D-C2FA-2AB4-649EBDC7E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16DE8-8042-FA79-8717-0E6E2200E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FF97-0242-4BB9-BDA2-6F0DAECA0F91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AE4D1-5FE9-935F-8378-5DFD476C0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7F564-93C1-65FA-941F-6F871A86B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CFBB-B7B9-4E73-86D4-8C7E484F4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603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D59A2-D2BD-EBDD-7DDB-EB5F42F1B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4E979-A3D6-90DF-B20B-B4C4A5D1D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98121-E89C-6B06-1544-4C0CD016E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FF97-0242-4BB9-BDA2-6F0DAECA0F91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24A79-D475-DB00-230E-D5952F694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0CC31-D634-5DFC-6E0E-0C08E28F7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CFBB-B7B9-4E73-86D4-8C7E484F4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700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ACDA-16B9-F454-A664-8357D74E9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9DA37-45F4-437A-FCDD-77C0319AA2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14E8B3-03C5-F95F-41F3-66B68C3D8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B9A54-8753-1019-3586-46632050A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FF97-0242-4BB9-BDA2-6F0DAECA0F91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4647A-3D54-3941-FE76-5AE65B7C5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992AC-39F6-7C52-B25A-C340A313A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CFBB-B7B9-4E73-86D4-8C7E484F4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8861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5C0B-2331-8E04-4B0C-94FF0FB2A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15AAA-826E-10FD-9C6B-F79005385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9E950-DCA2-B54D-20E2-031A123E8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821F1B-AD56-136D-30A0-5A9E2270AA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336FA8-75E7-C92F-5FB8-671516E16B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F1EDF4-C065-3296-300E-963B94058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FF97-0242-4BB9-BDA2-6F0DAECA0F91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C3F90B-84E2-DADE-FD5C-E77459378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1F6351-C970-C752-3B26-C1E715E0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CFBB-B7B9-4E73-86D4-8C7E484F4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461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339BC-2111-9B1D-40D8-500F770E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4B702E-6C28-E557-3E0F-62E2831A5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FF97-0242-4BB9-BDA2-6F0DAECA0F91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8D285-100D-029F-3770-960606E3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49A9C-3E00-4CB9-08F4-62AA7726C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CFBB-B7B9-4E73-86D4-8C7E484F4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11152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B42DA7-A879-B2EB-A3CE-DA56A648D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FF97-0242-4BB9-BDA2-6F0DAECA0F91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25589B-35C9-E7FB-561E-C29862FB6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CC28D-8069-63A1-349D-EF8863DCD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CFBB-B7B9-4E73-86D4-8C7E484F4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9056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119B-71CE-E2F3-1B1C-DC3B48674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10184-17B5-CE4F-25D6-3DF10C63B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4FCCB-651A-DA2A-B9B3-0E1D89A99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2C7C0-F0EE-3A23-C2CD-CA5F9020E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FF97-0242-4BB9-BDA2-6F0DAECA0F91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92020-FC18-457F-9A34-5FC6373C5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98A73-6DD6-D825-5606-5D97D977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CFBB-B7B9-4E73-86D4-8C7E484F4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789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B7045-79D9-DF79-756B-FC07EADF0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5522C-82CB-699D-8CF6-BF7B43F95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72096-0251-4610-5B6F-E6850D77B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C9038-88C5-488A-8E8F-857D9424A515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5EAB7-AA55-1A2C-4B4E-8718D835E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145BF-A3DE-8B71-CBB6-E42AC2FFE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06F70-9A62-4252-89DB-D70218F5D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45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F3D7-29A5-73D5-1CC9-54154804D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630FC2-CC5D-B760-4EB8-C53D9E969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61387D-C3B7-354F-3C62-7182C033B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9DF5B-A332-DE92-E712-FEDE3127A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FF97-0242-4BB9-BDA2-6F0DAECA0F91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2B4EB-7E73-E74A-A760-DD1213E1E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FFFB1-C323-D832-DF31-9827F8043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CFBB-B7B9-4E73-86D4-8C7E484F4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64383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FEBA5-645E-E89C-A877-12FBDE716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05313F-5768-BF74-A284-AFCE0BBD7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0AB05-742B-5661-E0A3-83BC50D3F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FF97-0242-4BB9-BDA2-6F0DAECA0F91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82328-AAE3-C191-89B0-0A69C4F72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704A2-8A81-D749-C904-9F6AC0AA8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CFBB-B7B9-4E73-86D4-8C7E484F4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1566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764BA1-6EFD-1D05-EDC8-CB88A0939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A1365-1155-A904-3B99-307075D1C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5557E-76D8-26AF-571E-39535B72F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FF97-0242-4BB9-BDA2-6F0DAECA0F91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DF46A-3EEA-AAB7-A604-FAD5954F2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40E75-9F47-40EE-B6E6-31FC40256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CFBB-B7B9-4E73-86D4-8C7E484F4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191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AB6BD-0A70-6195-C3EA-E79053B0F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3BCB4-6D54-B583-9DF1-137F6C728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4569B-BD0F-475F-6444-24D4DC9FA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C9038-88C5-488A-8E8F-857D9424A515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42B50-40E7-6A72-18B5-CED8E74BF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1F4ED-A298-35E4-6645-915860658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06F70-9A62-4252-89DB-D70218F5D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2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0688C-BA52-CD88-D9EE-0744AF7FB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77C1E-C830-1FC4-C8A6-C72334D70F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EF4BF-11A8-6C2D-D514-E1448AA4B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31ECD-24AE-BB5D-5D5B-DA36D0FE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C9038-88C5-488A-8E8F-857D9424A515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4E63E-FD06-2323-7082-67F271652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20A57-0AE8-ECC9-CC38-54F75D836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06F70-9A62-4252-89DB-D70218F5D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67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E73D1-5F30-AF1B-9D10-62511F041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B4B73-D7BF-0C07-A999-3ADEEBD8A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6291D-2A85-0A17-F918-A85BE4019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FCDDAE-2DB8-BB4E-1DE0-F78FCB4D5E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6A9809-64B8-F76D-9164-D8053CCE24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E08CF-C95C-B5BF-0539-F2558FB2E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C9038-88C5-488A-8E8F-857D9424A515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AD00B-B81D-8F82-880F-171F9009D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A6658A-3384-C7A2-6ADC-165F40E2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06F70-9A62-4252-89DB-D70218F5D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83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4BEF-4E9F-96BA-6252-1D7095B7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51C800-1F29-F4AF-7300-67300273C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C9038-88C5-488A-8E8F-857D9424A515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8C767-F41E-14B0-3786-00D5E9EA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D84854-AC5C-A3E2-E9EF-7EC0AFC34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06F70-9A62-4252-89DB-D70218F5D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63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E9B937-9183-79F7-FEF2-A40EA6C51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C9038-88C5-488A-8E8F-857D9424A515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D1B524-D939-6CBC-DCA1-48B825CB0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C9792-383C-B6CB-CA21-8E9C5387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06F70-9A62-4252-89DB-D70218F5D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8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DD32E-4202-1C51-6ADB-50CDBF628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F8E2D-7FE5-E345-A4A7-922E162FA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A831C-F87B-276A-B8DE-870D4A017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8A3BE-F21F-98F5-BA14-5DAA5D9E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C9038-88C5-488A-8E8F-857D9424A515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02760-6876-E597-5DE4-F361F808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77E47-5B2E-860B-B899-3762763B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06F70-9A62-4252-89DB-D70218F5D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39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8CCB4-B914-5D17-8264-A9AC83EA1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3FEF55-C343-5390-AC0D-E4518EE7C1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5C9356-2999-0CD3-AD4D-85CA588B3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9811D-C316-7A6D-EC6F-DD2ABE50C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C9038-88C5-488A-8E8F-857D9424A515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8D623-CE31-A736-8751-0F34ACB27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20F83-8EA0-533C-B761-99510B753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06F70-9A62-4252-89DB-D70218F5D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86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8949CD-CBDF-CB8E-C8C6-FAA9DB2D4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76D38-0721-99A1-57AE-B122A82C8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81EB0-0C42-CB04-1CAA-84F9CC0DEE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C9038-88C5-488A-8E8F-857D9424A515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4F666-4C32-85AC-1A76-F0B55B8A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81B5E-4225-E228-25B1-38C9B5AA7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06F70-9A62-4252-89DB-D70218F5D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12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A445C5-F112-C69F-F86E-9B7F79F01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80191-40C1-9EFF-B363-6BF1E8703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FA315-DDE7-32B1-FB65-B5E47D819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49FF97-0242-4BB9-BDA2-6F0DAECA0F91}" type="datetimeFigureOut">
              <a:rPr lang="en-IN" smtClean="0"/>
              <a:t>04-03-2025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9D34E-365D-B608-3C58-B5ECCCB1A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1851C-66F7-CB25-BC0E-3BF0814237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E0CFBB-B7B9-4E73-86D4-8C7E484F4B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709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ABC%20Matrix%20Model.xls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ovepik.com/image-401698241/financial-analysis.html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1BA89-6258-3087-8EAB-011287744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37" y="362536"/>
            <a:ext cx="5127674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noProof="0" dirty="0"/>
              <a:t>       </a:t>
            </a:r>
            <a:r>
              <a:rPr lang="en-US" sz="4600" b="1" noProof="0" dirty="0" err="1"/>
              <a:t>ColorPaint</a:t>
            </a:r>
            <a:r>
              <a:rPr lang="en-US" sz="4600" b="1" noProof="0" dirty="0"/>
              <a:t> </a:t>
            </a:r>
            <a:br>
              <a:rPr lang="en-US" sz="4600" b="1" noProof="0" dirty="0"/>
            </a:br>
            <a:r>
              <a:rPr lang="en-US" sz="4600" b="1" noProof="0" dirty="0"/>
              <a:t>Supply Chain Project</a:t>
            </a: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E6F756-248F-AFFF-5FD1-A7F34B61BE03}"/>
              </a:ext>
            </a:extLst>
          </p:cNvPr>
          <p:cNvSpPr txBox="1"/>
          <p:nvPr/>
        </p:nvSpPr>
        <p:spPr>
          <a:xfrm>
            <a:off x="198038" y="2872899"/>
            <a:ext cx="4685632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noProof="0" dirty="0"/>
              <a:t>         Optimizing Global Distribution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noProof="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noProof="0" dirty="0"/>
              <a:t>TEAM A : Global Solutions Consulting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noProof="0" dirty="0"/>
              <a:t>Anthony : Supply Chain Manager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noProof="0" dirty="0"/>
              <a:t>Vishnu : Logistics Manager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noProof="0" dirty="0"/>
              <a:t>Khushi : Financial Analyst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noProof="0" dirty="0"/>
              <a:t>Sameer : Warehouse Manager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noProof="0" dirty="0"/>
              <a:t>Lokesh : Purchasing Manager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noProof="0" dirty="0"/>
          </a:p>
        </p:txBody>
      </p:sp>
      <p:pic>
        <p:nvPicPr>
          <p:cNvPr id="11" name="Picture 10" descr="Angled photo of a man holding pencil over a color catalog">
            <a:extLst>
              <a:ext uri="{FF2B5EF4-FFF2-40B4-BE49-F238E27FC236}">
                <a16:creationId xmlns:a16="http://schemas.microsoft.com/office/drawing/2014/main" id="{7F9483AB-D52A-CCCC-465F-D0F839A12E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90" r="1555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45800038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7B6E1-F317-E314-4E9D-727CADD4C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2409" y="895483"/>
            <a:ext cx="5786232" cy="3011190"/>
          </a:xfrm>
        </p:spPr>
        <p:txBody>
          <a:bodyPr>
            <a:normAutofit/>
          </a:bodyPr>
          <a:lstStyle/>
          <a:p>
            <a:r>
              <a:rPr lang="en-US" sz="5400" noProof="0" dirty="0">
                <a:solidFill>
                  <a:schemeClr val="bg1"/>
                </a:solidFill>
              </a:rPr>
              <a:t>Purchasing Strategy</a:t>
            </a: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67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ABCED-B677-8B0D-4592-9959A24E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noProof="0"/>
              <a:t>Shipping costs 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A53D0B-0EC8-187A-B0E5-454EE9C1B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2000" kern="100" noProof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shipping raw materials from China to Egypt it will cost $30 to $45 per cubic meter for less than container load (LCL), and $1200 to $2500 for full container load(FCL).</a:t>
            </a:r>
          </a:p>
          <a:p>
            <a:pPr marL="342900" lvl="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kern="100" noProof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Same thing from US to Egypt $500 to $1000 per cubic meter for LCL and $1800 to $3000 for 20-foot FCL.</a:t>
            </a:r>
          </a:p>
          <a:p>
            <a:pPr marL="342900" lvl="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kern="100" noProof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 we are opting to ship from China to Egypt, that too in bulk, so that we can use FCL and get the price down.</a:t>
            </a:r>
            <a:endParaRPr lang="en-US" sz="2000" kern="100" noProof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2000" noProof="0"/>
          </a:p>
        </p:txBody>
      </p:sp>
      <p:pic>
        <p:nvPicPr>
          <p:cNvPr id="8" name="Picture 7" descr="Cargo shipping containers in a pile and on a semi-truck at a harbor">
            <a:extLst>
              <a:ext uri="{FF2B5EF4-FFF2-40B4-BE49-F238E27FC236}">
                <a16:creationId xmlns:a16="http://schemas.microsoft.com/office/drawing/2014/main" id="{C0A78953-41DC-C185-4788-1C0BCCEBD5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72" r="10584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6882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B612E-7668-C409-3C06-14B16DE5C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noProof="0"/>
              <a:t>Location Advantage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03349-009D-4AAA-DF85-7393C01DE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608" y="2324912"/>
            <a:ext cx="4772099" cy="4031437"/>
          </a:xfrm>
        </p:spPr>
        <p:txBody>
          <a:bodyPr anchor="ctr">
            <a:norm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700" kern="100" noProof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Targeted business : Color Paint’s is willing to expand their business in European -  African and Middle eastern market.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700" kern="100" noProof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Egypt because they will get loan at 8% interest reducing the annual payment to around $288,000</a:t>
            </a:r>
          </a:p>
          <a:p>
            <a:pPr marL="342900" lvl="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700" kern="100" noProof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Better </a:t>
            </a:r>
            <a:r>
              <a:rPr lang="en-US" sz="1700" b="1" kern="100" noProof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connectivity through Suez canal</a:t>
            </a:r>
            <a:r>
              <a:rPr lang="en-US" sz="1700" kern="100" noProof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all major shipping lanes reducing transit times.</a:t>
            </a:r>
          </a:p>
          <a:p>
            <a:pPr marL="342900" lvl="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700" dirty="0"/>
              <a:t>Cheaper raw materials shipping, quicker supplier lead times</a:t>
            </a:r>
            <a:endParaRPr lang="en-US" sz="1700" kern="100" noProof="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700" noProof="0" dirty="0"/>
          </a:p>
        </p:txBody>
      </p:sp>
      <p:pic>
        <p:nvPicPr>
          <p:cNvPr id="5" name="Picture 4" descr="Storage crates">
            <a:extLst>
              <a:ext uri="{FF2B5EF4-FFF2-40B4-BE49-F238E27FC236}">
                <a16:creationId xmlns:a16="http://schemas.microsoft.com/office/drawing/2014/main" id="{AE4ED1AC-59D1-CF80-3757-1DA1A379D0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41" r="1938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0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F983C-928F-18A7-E8F5-CF12B5D8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381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noProof="0" dirty="0"/>
              <a:t>Transportation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256DD-ABE9-1ACC-E39E-DF9206624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1713054"/>
            <a:ext cx="5334197" cy="4527026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Cost Efficiency:</a:t>
            </a:r>
            <a:r>
              <a:rPr lang="en-US" sz="2000" dirty="0"/>
              <a:t> Sea freight from China to Egypt is more economical than air freight, aligning with our budget needs.</a:t>
            </a:r>
          </a:p>
          <a:p>
            <a:r>
              <a:rPr lang="en-US" sz="2000" b="1" dirty="0"/>
              <a:t>Transit Times:</a:t>
            </a:r>
            <a:r>
              <a:rPr lang="en-US" sz="2000" dirty="0"/>
              <a:t> Although slower than air freight, shipping from China to Egypt is still faster than from the US and remains feasible for our early operations.</a:t>
            </a:r>
          </a:p>
          <a:p>
            <a:r>
              <a:rPr lang="en-US" sz="2000" dirty="0"/>
              <a:t>We plan to ship in </a:t>
            </a:r>
            <a:r>
              <a:rPr lang="en-US" sz="2000" b="1" dirty="0"/>
              <a:t>Full Container Loads (FCL)</a:t>
            </a:r>
            <a:r>
              <a:rPr lang="en-US" sz="2000" dirty="0"/>
              <a:t> to reduce unit costs, as discussed earlier.</a:t>
            </a:r>
          </a:p>
          <a:p>
            <a:r>
              <a:rPr lang="fr-FR" sz="2000" dirty="0"/>
              <a:t>S</a:t>
            </a:r>
            <a:r>
              <a:rPr lang="en-US" sz="2000" dirty="0"/>
              <a:t>hipping costs $30–$45/m³ or $1200–$2500 per FCL</a:t>
            </a:r>
            <a:endParaRPr lang="en-US" sz="2000" noProof="0" dirty="0"/>
          </a:p>
        </p:txBody>
      </p:sp>
      <p:pic>
        <p:nvPicPr>
          <p:cNvPr id="16" name="Picture 15" descr="Aerial top view container ship">
            <a:extLst>
              <a:ext uri="{FF2B5EF4-FFF2-40B4-BE49-F238E27FC236}">
                <a16:creationId xmlns:a16="http://schemas.microsoft.com/office/drawing/2014/main" id="{EC3D0315-93BC-F228-0593-39CA947E25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55" r="46762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138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F6DDB5-E88B-4903-FC93-574011310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920F7C-67C5-864C-9BB0-F94981094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noProof="0"/>
              <a:t>Current Warehouse Performance &amp; Key Metrics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04638-440A-E132-FA7B-1F7949EABA98}"/>
              </a:ext>
            </a:extLst>
          </p:cNvPr>
          <p:cNvSpPr txBox="1"/>
          <p:nvPr/>
        </p:nvSpPr>
        <p:spPr>
          <a:xfrm>
            <a:off x="219920" y="2872899"/>
            <a:ext cx="4663750" cy="3798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noProof="0" dirty="0"/>
              <a:t>Location:</a:t>
            </a:r>
            <a:r>
              <a:rPr lang="en-US" sz="1600" noProof="0" dirty="0"/>
              <a:t> Single warehouse in the Northeast U.S.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noProof="0" dirty="0"/>
              <a:t>Distribution Regions:</a:t>
            </a:r>
            <a:r>
              <a:rPr lang="en-US" sz="1600" noProof="0" dirty="0"/>
              <a:t> Servicing U.S. and European markets.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noProof="0" dirty="0"/>
              <a:t>Inventory Turnover:</a:t>
            </a:r>
            <a:r>
              <a:rPr lang="en-US" sz="1600" noProof="0" dirty="0"/>
              <a:t> x2.4 per year (</a:t>
            </a:r>
            <a:r>
              <a:rPr lang="en-US" sz="1600" b="1" noProof="0" dirty="0"/>
              <a:t>Goal:</a:t>
            </a:r>
            <a:r>
              <a:rPr lang="en-US" sz="1600" noProof="0" dirty="0"/>
              <a:t> 3.5x per year)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noProof="0" dirty="0"/>
              <a:t>Order Fulfillment Efficiency:</a:t>
            </a:r>
            <a:endParaRPr lang="en-US" sz="1600" noProof="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noProof="0" dirty="0"/>
              <a:t>Reseller Fill Rate:</a:t>
            </a:r>
            <a:r>
              <a:rPr lang="en-US" sz="1600" noProof="0" dirty="0"/>
              <a:t> 89% (</a:t>
            </a:r>
            <a:r>
              <a:rPr lang="en-US" sz="1600" b="1" noProof="0" dirty="0"/>
              <a:t>Goal:</a:t>
            </a:r>
            <a:r>
              <a:rPr lang="en-US" sz="1600" noProof="0" dirty="0"/>
              <a:t> 95%+)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noProof="0" dirty="0"/>
              <a:t>Consumer Fill Rate:</a:t>
            </a:r>
            <a:r>
              <a:rPr lang="en-US" sz="1600" noProof="0" dirty="0"/>
              <a:t> 92% (</a:t>
            </a:r>
            <a:r>
              <a:rPr lang="en-US" sz="1600" b="1" noProof="0" dirty="0"/>
              <a:t>Goal:</a:t>
            </a:r>
            <a:r>
              <a:rPr lang="en-US" sz="1600" noProof="0" dirty="0"/>
              <a:t> 98%)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noProof="0" dirty="0"/>
              <a:t>Order Processing Time:</a:t>
            </a:r>
            <a:r>
              <a:rPr lang="en-US" sz="1600" noProof="0" dirty="0"/>
              <a:t> 4 days (</a:t>
            </a:r>
            <a:r>
              <a:rPr lang="en-US" sz="1600" b="1" noProof="0" dirty="0"/>
              <a:t>Target:</a:t>
            </a:r>
            <a:r>
              <a:rPr lang="en-US" sz="1600" noProof="0" dirty="0"/>
              <a:t> 2 days)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noProof="0" dirty="0"/>
              <a:t>Challenges:</a:t>
            </a:r>
            <a:r>
              <a:rPr lang="en-US" sz="1600" noProof="0" dirty="0"/>
              <a:t> Overstocking, warehouse layout inefficiencies, single-location dependency.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noProof="0" dirty="0"/>
          </a:p>
        </p:txBody>
      </p:sp>
      <p:pic>
        <p:nvPicPr>
          <p:cNvPr id="5" name="Content Placeholder 4" descr="A large warehouse with boxes and a clock&#10;&#10;AI-generated content may be incorrect.">
            <a:extLst>
              <a:ext uri="{FF2B5EF4-FFF2-40B4-BE49-F238E27FC236}">
                <a16:creationId xmlns:a16="http://schemas.microsoft.com/office/drawing/2014/main" id="{B66D5731-F858-E8B3-6306-E0A4E2CBB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92826131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D5710-9DF0-9930-4E95-99D17A8E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b="1" noProof="0"/>
              <a:t>Key Warehouse Challenges</a:t>
            </a:r>
            <a:br>
              <a:rPr lang="en-US" sz="3100" noProof="0"/>
            </a:br>
            <a:br>
              <a:rPr lang="en-US" sz="3100" noProof="0"/>
            </a:br>
            <a:endParaRPr lang="en-US" sz="3100" noProof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32B2BD-81F7-C573-D681-E6EAF57E2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56" y="2642616"/>
            <a:ext cx="3605784" cy="360578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0E3477-8703-163C-6502-2378105C9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812" y="2642616"/>
            <a:ext cx="3605784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7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2DA39F-EDDC-A56E-17D6-DEEEEC9A3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624" y="208772"/>
            <a:ext cx="7332376" cy="15504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noProof="0" dirty="0"/>
              <a:t>Warehouse Optimization Strategy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5DCC78-6ABD-8561-56F6-46E5A838A92B}"/>
              </a:ext>
            </a:extLst>
          </p:cNvPr>
          <p:cNvSpPr txBox="1"/>
          <p:nvPr/>
        </p:nvSpPr>
        <p:spPr>
          <a:xfrm>
            <a:off x="5029564" y="1967981"/>
            <a:ext cx="6976459" cy="46812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b="1" dirty="0"/>
              <a:t>Key Upgrades</a:t>
            </a:r>
            <a:r>
              <a:rPr lang="en-US" sz="1500" b="1" noProof="0" dirty="0"/>
              <a:t>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b="1" noProof="0" dirty="0"/>
              <a:t>Implement a Warehouse Management System : 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1500" dirty="0"/>
              <a:t>Real-time inventory tracking and automated stock management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1500" dirty="0"/>
              <a:t>Integration with demand forecasting tools to reduce overstock/stockouts</a:t>
            </a:r>
            <a:endParaRPr lang="en-US" sz="1500" noProof="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500" b="1" noProof="0" dirty="0"/>
              <a:t>Optimized Warehouse Layout : </a:t>
            </a:r>
          </a:p>
          <a:p>
            <a:pPr marL="228600" indent="-17145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1500" noProof="0" dirty="0"/>
              <a:t>High-bay racking to increase storage density</a:t>
            </a:r>
          </a:p>
          <a:p>
            <a:pPr marL="228600" indent="-17145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1500" noProof="0" dirty="0"/>
              <a:t>Dedicated pick zones for fast-moving SKUs (ABC classification)</a:t>
            </a:r>
          </a:p>
          <a:p>
            <a:pPr marL="228600" indent="-17145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1500" noProof="0" dirty="0"/>
              <a:t>Cross-docking for high-demand items to reduce storage time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500" b="1" noProof="0" dirty="0"/>
              <a:t>Automation In Picking &amp; Packing :</a:t>
            </a:r>
          </a:p>
          <a:p>
            <a:pPr marL="228600" indent="-17145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1500" noProof="0" dirty="0"/>
              <a:t>Barcode scanning for accurate order fulfillment</a:t>
            </a:r>
          </a:p>
          <a:p>
            <a:pPr marL="228600" indent="-17145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1500" noProof="0" dirty="0"/>
              <a:t>Conveyor systems or AMRs (Autonomous Mobile Robots) for faster throughput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500" b="1" noProof="0" dirty="0"/>
              <a:t>Expected Benefits:</a:t>
            </a:r>
          </a:p>
          <a:p>
            <a:pPr marL="228600" indent="-17145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1500" noProof="0" dirty="0"/>
              <a:t>Reduced Order Processing Time: From 4 days to 2 days</a:t>
            </a:r>
          </a:p>
          <a:p>
            <a:pPr marL="228600" indent="-17145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1500" noProof="0" dirty="0"/>
              <a:t>Improved Inventory Turnover: Target 3.5×–5× (up from </a:t>
            </a:r>
            <a:r>
              <a:rPr lang="en-US" sz="1500" dirty="0"/>
              <a:t>3.5 </a:t>
            </a:r>
            <a:r>
              <a:rPr lang="en-US" sz="1500"/>
              <a:t>goal obtained in Y3)</a:t>
            </a:r>
            <a:endParaRPr lang="en-US" sz="1500" noProof="0" dirty="0"/>
          </a:p>
          <a:p>
            <a:pPr marL="228600" indent="-17145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1500" noProof="0" dirty="0"/>
              <a:t>Lower Labor Costs &amp; Errors: Automated workflows cut manual handling</a:t>
            </a:r>
          </a:p>
          <a:p>
            <a:pPr marL="228600" indent="-17145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1500" noProof="0" dirty="0"/>
              <a:t>Higher Service Levels: More accurate, faster shipments lead to higher fill rates (95%+ for resellers, 98%+ for consumers)</a:t>
            </a:r>
          </a:p>
        </p:txBody>
      </p:sp>
      <p:pic>
        <p:nvPicPr>
          <p:cNvPr id="9" name="Content Placeholder 8" descr="Person in forklift">
            <a:extLst>
              <a:ext uri="{FF2B5EF4-FFF2-40B4-BE49-F238E27FC236}">
                <a16:creationId xmlns:a16="http://schemas.microsoft.com/office/drawing/2014/main" id="{3910A137-434B-08A9-A39E-5611B0E0A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6810" y="0"/>
            <a:ext cx="5960398" cy="6857999"/>
          </a:xfrm>
        </p:spPr>
      </p:pic>
    </p:spTree>
    <p:extLst>
      <p:ext uri="{BB962C8B-B14F-4D97-AF65-F5344CB8AC3E}">
        <p14:creationId xmlns:p14="http://schemas.microsoft.com/office/powerpoint/2010/main" val="1352134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1F6FCE1-8678-40F4-9644-79CD53330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43A4D-B465-0D6F-9ED7-D1E7BE3A2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594" y="176189"/>
            <a:ext cx="5001569" cy="15440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1" noProof="0" dirty="0"/>
              <a:t>Logistics &amp; Future Strategy</a:t>
            </a:r>
            <a:br>
              <a:rPr lang="en-US" sz="3400" noProof="0" dirty="0"/>
            </a:br>
            <a:endParaRPr lang="en-US" sz="3400" noProof="0" dirty="0"/>
          </a:p>
        </p:txBody>
      </p:sp>
      <p:pic>
        <p:nvPicPr>
          <p:cNvPr id="5" name="Content Placeholder 4" descr="A warehouse with many boxes and trucks&#10;&#10;AI-generated content may be incorrect.">
            <a:extLst>
              <a:ext uri="{FF2B5EF4-FFF2-40B4-BE49-F238E27FC236}">
                <a16:creationId xmlns:a16="http://schemas.microsoft.com/office/drawing/2014/main" id="{F3CB7002-EDD1-2D98-D501-2B2147298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69" y="176189"/>
            <a:ext cx="2609757" cy="2609757"/>
          </a:xfrm>
          <a:prstGeom prst="rect">
            <a:avLst/>
          </a:prstGeom>
        </p:spPr>
      </p:pic>
      <p:pic>
        <p:nvPicPr>
          <p:cNvPr id="7" name="Picture 6" descr="A diagram of warehouse optimization&#10;&#10;AI-generated content may be incorrect.">
            <a:extLst>
              <a:ext uri="{FF2B5EF4-FFF2-40B4-BE49-F238E27FC236}">
                <a16:creationId xmlns:a16="http://schemas.microsoft.com/office/drawing/2014/main" id="{558A0A47-19A1-C718-92E3-BCEDAB65A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509" y="176189"/>
            <a:ext cx="2609757" cy="26097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D899CA-118D-281A-48EB-035809154C67}"/>
              </a:ext>
            </a:extLst>
          </p:cNvPr>
          <p:cNvSpPr txBox="1"/>
          <p:nvPr/>
        </p:nvSpPr>
        <p:spPr>
          <a:xfrm>
            <a:off x="6244594" y="1319515"/>
            <a:ext cx="5109205" cy="57146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Expand Distribution Network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1600" dirty="0"/>
              <a:t>Evaluate a second distribution center (e.g., West Coast US or Europe) to further reduce transit times for regional customers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1600" dirty="0"/>
              <a:t>Use 3PL (Third-Party Logistics) Providers for cost-effective scalability and better shipping rates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Freight &amp; Shipping Optimization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Leverage Port Said’s Location</a:t>
            </a:r>
            <a:r>
              <a:rPr lang="en-US" sz="1600" dirty="0"/>
              <a:t>: Faster routes via the Suez Canal, enabling shorter lead times to Europe, Africa, and Middle East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Implementation Timeline :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1600" dirty="0"/>
              <a:t>Phase 1: 3,000 m² warehouse in Port Said, plus WMS + partial automation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1600" dirty="0"/>
              <a:t>Phase 2: Expansion to 5,000 m² with full automation, potential second DC/3PL integration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Expected Outcomes Achieve 30% top-line revenue growth by opening new markets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Maintain/improve gross margin toward 55%Sustain inventory turnover at or above 3.5–5×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Order Processing: Stabilize at a 2-day target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DCD92-E3AF-373E-1A41-EDF1E831DCD3}"/>
              </a:ext>
            </a:extLst>
          </p:cNvPr>
          <p:cNvSpPr txBox="1"/>
          <p:nvPr/>
        </p:nvSpPr>
        <p:spPr>
          <a:xfrm>
            <a:off x="612648" y="1608881"/>
            <a:ext cx="5788152" cy="4568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200" noProof="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noProof="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noProof="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noProof="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89ED049-6390-E6AF-B2EB-BED80E1F2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100238"/>
              </p:ext>
            </p:extLst>
          </p:nvPr>
        </p:nvGraphicFramePr>
        <p:xfrm>
          <a:off x="548082" y="2963362"/>
          <a:ext cx="5083863" cy="31657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1528">
                  <a:extLst>
                    <a:ext uri="{9D8B030D-6E8A-4147-A177-3AD203B41FA5}">
                      <a16:colId xmlns:a16="http://schemas.microsoft.com/office/drawing/2014/main" val="2459428087"/>
                    </a:ext>
                  </a:extLst>
                </a:gridCol>
                <a:gridCol w="4272335">
                  <a:extLst>
                    <a:ext uri="{9D8B030D-6E8A-4147-A177-3AD203B41FA5}">
                      <a16:colId xmlns:a16="http://schemas.microsoft.com/office/drawing/2014/main" val="1705459643"/>
                    </a:ext>
                  </a:extLst>
                </a:gridCol>
              </a:tblGrid>
              <a:tr h="3165730">
                <a:tc>
                  <a:txBody>
                    <a:bodyPr/>
                    <a:lstStyle/>
                    <a:p>
                      <a:endParaRPr lang="en-US" sz="1600" cap="none" spc="0" noProof="0">
                        <a:solidFill>
                          <a:schemeClr val="tx1"/>
                        </a:solidFill>
                      </a:endParaRPr>
                    </a:p>
                  </a:txBody>
                  <a:tcPr marL="94416" marR="94416" marT="47208" marB="94416"/>
                </a:tc>
                <a:tc>
                  <a:txBody>
                    <a:bodyPr/>
                    <a:lstStyle/>
                    <a:p>
                      <a:endParaRPr lang="en-US" sz="1600" b="1" cap="none" spc="0" noProof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 cap="none" spc="0" noProof="0" dirty="0">
                          <a:solidFill>
                            <a:schemeClr val="tx1"/>
                          </a:solidFill>
                        </a:rPr>
                        <a:t>ABC Inventory Classification: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1" cap="none" spc="0" noProof="0" dirty="0">
                          <a:solidFill>
                            <a:schemeClr val="tx1"/>
                          </a:solidFill>
                        </a:rPr>
                        <a:t>A Category:</a:t>
                      </a:r>
                      <a:r>
                        <a:rPr lang="en-US" sz="1600" cap="none" spc="0" noProof="0" dirty="0">
                          <a:solidFill>
                            <a:schemeClr val="tx1"/>
                          </a:solidFill>
                        </a:rPr>
                        <a:t> High-turnover paints near shipping zones.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1" cap="none" spc="0" noProof="0" dirty="0">
                          <a:solidFill>
                            <a:schemeClr val="tx1"/>
                          </a:solidFill>
                        </a:rPr>
                        <a:t>B Category:</a:t>
                      </a:r>
                      <a:r>
                        <a:rPr lang="en-US" sz="1600" cap="none" spc="0" noProof="0" dirty="0">
                          <a:solidFill>
                            <a:schemeClr val="tx1"/>
                          </a:solidFill>
                        </a:rPr>
                        <a:t> Medium-turnover items in balanced storage.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600" b="1" cap="none" spc="0" noProof="0" dirty="0">
                          <a:solidFill>
                            <a:schemeClr val="tx1"/>
                          </a:solidFill>
                        </a:rPr>
                        <a:t>C Category:</a:t>
                      </a:r>
                      <a:r>
                        <a:rPr lang="en-US" sz="1600" cap="none" spc="0" noProof="0" dirty="0">
                          <a:solidFill>
                            <a:schemeClr val="tx1"/>
                          </a:solidFill>
                        </a:rPr>
                        <a:t> Slow-moving items in less accessible areas.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 cap="none" spc="0" noProof="0" dirty="0">
                          <a:solidFill>
                            <a:schemeClr val="tx1"/>
                          </a:solidFill>
                        </a:rPr>
                        <a:t>Cross-Docking Strategy:</a:t>
                      </a:r>
                      <a:endParaRPr lang="en-US" sz="1600" cap="none" spc="0" noProof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600" cap="none" spc="0" noProof="0" dirty="0">
                          <a:solidFill>
                            <a:schemeClr val="tx1"/>
                          </a:solidFill>
                        </a:rPr>
                        <a:t>Direct shipping for high-demand items to reduce storage time.</a:t>
                      </a:r>
                    </a:p>
                    <a:p>
                      <a:endParaRPr lang="en-US" sz="16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4416" marR="94416" marT="47208" marB="94416"/>
                </a:tc>
                <a:extLst>
                  <a:ext uri="{0D108BD9-81ED-4DB2-BD59-A6C34878D82A}">
                    <a16:rowId xmlns:a16="http://schemas.microsoft.com/office/drawing/2014/main" val="499646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06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FEB45B-0FCD-8672-1951-DADA43527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516" y="0"/>
            <a:ext cx="6243483" cy="394273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C084B6-F652-4374-52FB-61E84A1D77E6}"/>
              </a:ext>
            </a:extLst>
          </p:cNvPr>
          <p:cNvSpPr txBox="1"/>
          <p:nvPr/>
        </p:nvSpPr>
        <p:spPr>
          <a:xfrm>
            <a:off x="0" y="0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noProof="0" dirty="0">
                <a:solidFill>
                  <a:schemeClr val="accent5">
                    <a:lumMod val="75000"/>
                  </a:schemeClr>
                </a:solidFill>
                <a:latin typeface="Bell MT" panose="02020503060305020303" pitchFamily="18" charset="0"/>
              </a:rPr>
              <a:t>Expand Distribution Network: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noProof="0" dirty="0"/>
              <a:t>Evaluate second distribution center (West Coast U.S. or Europe).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noProof="0" dirty="0"/>
              <a:t>Reduce transit times and improve international fulfillment.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noProof="0" dirty="0">
                <a:solidFill>
                  <a:schemeClr val="accent5">
                    <a:lumMod val="75000"/>
                  </a:schemeClr>
                </a:solidFill>
                <a:latin typeface="Bell MT" panose="02020503060305020303" pitchFamily="18" charset="0"/>
              </a:rPr>
              <a:t>Leverage 3PL (Third-Party Logistics) Providers: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noProof="0" dirty="0"/>
              <a:t>Outsource warehousing for cost-effective scalability.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noProof="0" dirty="0"/>
              <a:t>Utilize 3PL expertise for better shipping rates.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noProof="0" dirty="0">
                <a:solidFill>
                  <a:schemeClr val="accent5">
                    <a:lumMod val="75000"/>
                  </a:schemeClr>
                </a:solidFill>
                <a:latin typeface="Bell MT" panose="02020503060305020303" pitchFamily="18" charset="0"/>
              </a:rPr>
              <a:t>Automation in Picking &amp; Packing: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noProof="0" dirty="0"/>
              <a:t>Use robotics and conveyor systems to speed up fulfillment.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noProof="0" dirty="0"/>
              <a:t>Implement barcode scanning for faster order accuracy.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noProof="0" dirty="0">
                <a:solidFill>
                  <a:schemeClr val="accent5">
                    <a:lumMod val="75000"/>
                  </a:schemeClr>
                </a:solidFill>
                <a:latin typeface="Bell MT" panose="02020503060305020303" pitchFamily="18" charset="0"/>
              </a:rPr>
              <a:t>Freight &amp; Shipping Optimization: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noProof="0" dirty="0"/>
              <a:t>Negotiate better contracts with carriers.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noProof="0" dirty="0"/>
              <a:t>Introduce hybrid shipping models (air, sea, ground) for cost efficiency.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noProof="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noProof="0" dirty="0"/>
          </a:p>
          <a:p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374302-70D7-EDBE-414A-28362F8A2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2735"/>
            <a:ext cx="12192000" cy="347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71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4A3561-D121-61C1-5CD1-B16862DD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Shipping to Port Said</a:t>
            </a:r>
          </a:p>
        </p:txBody>
      </p:sp>
      <p:pic>
        <p:nvPicPr>
          <p:cNvPr id="1026" name="Picture 2" descr="shipping-route-mediterranean">
            <a:extLst>
              <a:ext uri="{FF2B5EF4-FFF2-40B4-BE49-F238E27FC236}">
                <a16:creationId xmlns:a16="http://schemas.microsoft.com/office/drawing/2014/main" id="{B5367DE3-A556-ED02-7EA8-1DEDEEC7B5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576260"/>
            <a:ext cx="7225748" cy="570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166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8FB07-4392-5BC6-5173-1D4EDD504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7400" noProof="0" dirty="0"/>
              <a:t>                   Project Overview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611242-17DE-9972-31A3-2DD4BCEC3A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08641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6746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0EC8A1-BB5C-5EB0-FE0B-76451E9A4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Shipping to Europe</a:t>
            </a:r>
          </a:p>
        </p:txBody>
      </p:sp>
      <p:pic>
        <p:nvPicPr>
          <p:cNvPr id="2050" name="Picture 2" descr="shipping-route-europe">
            <a:extLst>
              <a:ext uri="{FF2B5EF4-FFF2-40B4-BE49-F238E27FC236}">
                <a16:creationId xmlns:a16="http://schemas.microsoft.com/office/drawing/2014/main" id="{840976C9-91A3-620B-ECF3-A1C63E1897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3840" y="146363"/>
            <a:ext cx="7922974" cy="671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95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A9BE0-348A-A339-9C0C-EBFFBDAAE2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90F893-2A83-5D1A-4AE7-E1B8CD3C8B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13703D-45FC-583B-FC7D-E1AD68058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29"/>
            <a:ext cx="12192000" cy="691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3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F7AFC-58C5-7547-A199-1F916086A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noProof="0" dirty="0"/>
              <a:t> Egypt : Port Said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092D7C-E7A9-2E07-99DC-F0A180445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noProof="0" dirty="0"/>
              <a:t>Geographic Advantages : Located on the Suez Canal access to </a:t>
            </a:r>
            <a:r>
              <a:rPr lang="en-US" sz="2200" b="1" noProof="0" dirty="0"/>
              <a:t>Europe, Africa and Middle East</a:t>
            </a:r>
          </a:p>
          <a:p>
            <a:endParaRPr lang="en-US" sz="2200" noProof="0" dirty="0"/>
          </a:p>
          <a:p>
            <a:r>
              <a:rPr lang="en-US" sz="2200" noProof="0" dirty="0"/>
              <a:t>Cost Efficiency : Competitive industrial rental rates of approximately </a:t>
            </a:r>
            <a:r>
              <a:rPr lang="en-US" sz="2200" b="1" noProof="0" dirty="0"/>
              <a:t>US$2.50 per m² per month</a:t>
            </a:r>
            <a:r>
              <a:rPr lang="en-US" sz="2200" noProof="0" dirty="0"/>
              <a:t>, leading to manageable annual expenses. (</a:t>
            </a:r>
            <a:r>
              <a:rPr lang="fr-FR" sz="1600" dirty="0"/>
              <a:t>3,000 m² for US$7,500 by </a:t>
            </a:r>
            <a:r>
              <a:rPr lang="fr-FR" sz="1600" dirty="0" err="1"/>
              <a:t>month</a:t>
            </a:r>
            <a:r>
              <a:rPr lang="fr-FR" sz="1600" dirty="0"/>
              <a:t> )</a:t>
            </a:r>
            <a:endParaRPr lang="en-US" sz="2200" noProof="0" dirty="0"/>
          </a:p>
          <a:p>
            <a:endParaRPr lang="en-US" sz="2200" noProof="0" dirty="0"/>
          </a:p>
          <a:p>
            <a:r>
              <a:rPr lang="en-US" sz="2200" noProof="0" dirty="0"/>
              <a:t>Government Incentives : Favorable industrial policies and potential incentives for SME expansion</a:t>
            </a:r>
          </a:p>
        </p:txBody>
      </p:sp>
      <p:pic>
        <p:nvPicPr>
          <p:cNvPr id="7" name="Picture 6" descr="Ships at sea">
            <a:extLst>
              <a:ext uri="{FF2B5EF4-FFF2-40B4-BE49-F238E27FC236}">
                <a16:creationId xmlns:a16="http://schemas.microsoft.com/office/drawing/2014/main" id="{4DF4BBB7-8A22-B9F4-CBE9-A9D5276B68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83" r="15601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08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blue and white map of the world&#10;&#10;AI-generated content may be incorrect.">
            <a:extLst>
              <a:ext uri="{FF2B5EF4-FFF2-40B4-BE49-F238E27FC236}">
                <a16:creationId xmlns:a16="http://schemas.microsoft.com/office/drawing/2014/main" id="{2878E0F7-BE23-41B8-DBB9-0013EF2D8B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4" b="14744"/>
          <a:stretch/>
        </p:blipFill>
        <p:spPr bwMode="auto">
          <a:xfrm>
            <a:off x="-2312" y="-635"/>
            <a:ext cx="12193605" cy="685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Warehouse with solid fill">
            <a:extLst>
              <a:ext uri="{FF2B5EF4-FFF2-40B4-BE49-F238E27FC236}">
                <a16:creationId xmlns:a16="http://schemas.microsoft.com/office/drawing/2014/main" id="{C7A18087-830E-51EA-E010-C87A40B60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6960" y="2621280"/>
            <a:ext cx="381000" cy="381000"/>
          </a:xfrm>
          <a:prstGeom prst="rect">
            <a:avLst/>
          </a:prstGeom>
        </p:spPr>
      </p:pic>
      <p:pic>
        <p:nvPicPr>
          <p:cNvPr id="14" name="Graphic 13" descr="Badge New with solid fill">
            <a:extLst>
              <a:ext uri="{FF2B5EF4-FFF2-40B4-BE49-F238E27FC236}">
                <a16:creationId xmlns:a16="http://schemas.microsoft.com/office/drawing/2014/main" id="{E83D78B2-2116-4F4F-6645-84495228EB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24600" y="3063240"/>
            <a:ext cx="335280" cy="335280"/>
          </a:xfrm>
          <a:prstGeom prst="rect">
            <a:avLst/>
          </a:prstGeom>
        </p:spPr>
      </p:pic>
      <p:pic>
        <p:nvPicPr>
          <p:cNvPr id="16" name="Graphic 15" descr="Factory with solid fill">
            <a:extLst>
              <a:ext uri="{FF2B5EF4-FFF2-40B4-BE49-F238E27FC236}">
                <a16:creationId xmlns:a16="http://schemas.microsoft.com/office/drawing/2014/main" id="{E0C0B446-E078-DB6A-C212-68420C9141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83038" y="3246118"/>
            <a:ext cx="335281" cy="33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28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FC2389-41BA-75F2-6D6A-71EAD5A9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 noProof="0" dirty="0"/>
              <a:t>ABC Analysis Overview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227B-FCD1-0A45-3249-0DF4365A5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noProof="0" dirty="0">
                <a:hlinkClick r:id="rId2" action="ppaction://hlinkfile"/>
              </a:rPr>
              <a:t>Vishnu : Logistics Manager</a:t>
            </a:r>
            <a:endParaRPr lang="en-US" sz="2200" noProof="0" dirty="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2F363E30-21BE-8AE2-E09C-36C9AB8041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2" r="31805" b="-1"/>
          <a:stretch/>
        </p:blipFill>
        <p:spPr>
          <a:xfrm>
            <a:off x="6099048" y="707765"/>
            <a:ext cx="5458968" cy="544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92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1AA4B8-0790-C3F7-E49B-BCEE93B37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hand touching a screen&#10;&#10;AI-generated content may be incorrect.">
            <a:extLst>
              <a:ext uri="{FF2B5EF4-FFF2-40B4-BE49-F238E27FC236}">
                <a16:creationId xmlns:a16="http://schemas.microsoft.com/office/drawing/2014/main" id="{85899D66-5B6F-ECC1-DFB3-26CD24F2D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250"/>
          <a:stretch/>
        </p:blipFill>
        <p:spPr>
          <a:xfrm>
            <a:off x="0" y="-62517"/>
            <a:ext cx="12192000" cy="6857999"/>
          </a:xfrm>
          <a:prstGeom prst="rect">
            <a:avLst/>
          </a:prstGeom>
          <a:solidFill>
            <a:schemeClr val="accent1"/>
          </a:solidFill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E5EB1-FC67-2963-6D10-AD426F3F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960" y="903076"/>
            <a:ext cx="4775162" cy="1339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noProof="0" dirty="0"/>
              <a:t>Financial Analysis Overview 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4FB0D-5466-74B3-4785-C682CCDEDD51}"/>
              </a:ext>
            </a:extLst>
          </p:cNvPr>
          <p:cNvSpPr txBox="1"/>
          <p:nvPr/>
        </p:nvSpPr>
        <p:spPr>
          <a:xfrm>
            <a:off x="1189318" y="2162130"/>
            <a:ext cx="4458446" cy="3532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noProof="0" dirty="0"/>
              <a:t>Objective:</a:t>
            </a:r>
            <a:r>
              <a:rPr lang="en-US" sz="1300" noProof="0" dirty="0"/>
              <a:t> </a:t>
            </a:r>
            <a:r>
              <a:rPr lang="en-US" sz="1300" dirty="0"/>
              <a:t>Expand </a:t>
            </a:r>
            <a:r>
              <a:rPr lang="en-US" sz="1300" dirty="0" err="1"/>
              <a:t>ColorPaint’s</a:t>
            </a:r>
            <a:r>
              <a:rPr lang="en-US" sz="1300" dirty="0"/>
              <a:t> supply chain to boost revenue by 30% next year and improve margins.</a:t>
            </a:r>
            <a:r>
              <a:rPr lang="en-US" sz="1300" noProof="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noProof="0" dirty="0"/>
              <a:t>Gross Margin Targets: </a:t>
            </a:r>
            <a:r>
              <a:rPr lang="en-US" sz="1300" noProof="0" dirty="0"/>
              <a:t>Increase to 55%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noProof="0" dirty="0"/>
              <a:t>Inventory Turnover Goal :</a:t>
            </a:r>
            <a:r>
              <a:rPr lang="en-US" sz="1300" noProof="0" dirty="0"/>
              <a:t> 2.4x per year (</a:t>
            </a:r>
            <a:r>
              <a:rPr lang="en-US" sz="1300" b="1" noProof="0" dirty="0"/>
              <a:t>Goal:</a:t>
            </a:r>
            <a:r>
              <a:rPr lang="en-US" sz="1300" noProof="0" dirty="0"/>
              <a:t> 3.5x per year)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noProof="0" dirty="0"/>
              <a:t>Challenges:</a:t>
            </a:r>
            <a:r>
              <a:rPr lang="en-US" sz="1300" noProof="0" dirty="0"/>
              <a:t> 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1300" noProof="0" dirty="0"/>
              <a:t>- High logistics costs due to a single warehouse.</a:t>
            </a:r>
          </a:p>
          <a:p>
            <a:pPr marL="285750" indent="-17145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1300" noProof="0" dirty="0"/>
              <a:t>Inefficiencies in order fulfillment </a:t>
            </a:r>
            <a:r>
              <a:rPr lang="en-US" sz="1300" dirty="0"/>
              <a:t>: </a:t>
            </a:r>
            <a:r>
              <a:rPr lang="en-US" sz="1300" noProof="0" dirty="0"/>
              <a:t>(Current: 89% reseller, 92% consumer; Goal: 95%+ and 98%).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sz="1300" dirty="0"/>
              <a:t>- M</a:t>
            </a:r>
            <a:r>
              <a:rPr lang="en-US" sz="1300" noProof="0" dirty="0" err="1"/>
              <a:t>anual</a:t>
            </a:r>
            <a:r>
              <a:rPr lang="en-US" sz="1300" noProof="0" dirty="0"/>
              <a:t> processes leading to high labor costs and delays.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noProof="0" dirty="0"/>
              <a:t>New Project </a:t>
            </a:r>
            <a:r>
              <a:rPr lang="en-US" sz="1300" noProof="0" dirty="0"/>
              <a:t>: </a:t>
            </a:r>
            <a:r>
              <a:rPr lang="en-US" sz="1300" dirty="0"/>
              <a:t>Leveraging a new warehouse in Port Said, automation, and improved logistics to reduce costs and increase efficiency</a:t>
            </a:r>
            <a:endParaRPr lang="en-US" sz="1300" noProof="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noProof="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noProof="0" dirty="0"/>
          </a:p>
        </p:txBody>
      </p:sp>
    </p:spTree>
    <p:extLst>
      <p:ext uri="{BB962C8B-B14F-4D97-AF65-F5344CB8AC3E}">
        <p14:creationId xmlns:p14="http://schemas.microsoft.com/office/powerpoint/2010/main" val="269553599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4B1832-B145-9A22-5214-C2314B836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BDB3C-EADD-E850-A02B-1B981384E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99" y="144081"/>
            <a:ext cx="5334197" cy="17082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noProof="0" dirty="0"/>
              <a:t>Key Financial Metrics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CA315-7989-85A5-6114-0C93684C4293}"/>
              </a:ext>
            </a:extLst>
          </p:cNvPr>
          <p:cNvSpPr txBox="1"/>
          <p:nvPr/>
        </p:nvSpPr>
        <p:spPr>
          <a:xfrm>
            <a:off x="254642" y="1481934"/>
            <a:ext cx="5841354" cy="4918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00" b="1" noProof="0" dirty="0"/>
              <a:t>Current Warehouse Costs:</a:t>
            </a:r>
            <a:r>
              <a:rPr lang="en-US" sz="1300" noProof="0" dirty="0"/>
              <a:t>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SzPct val="97000"/>
              <a:buFont typeface="Arial" panose="020B0604020202020204" pitchFamily="34" charset="0"/>
              <a:buChar char="•"/>
            </a:pPr>
            <a:r>
              <a:rPr lang="en-US" sz="1300" noProof="0" dirty="0"/>
              <a:t> Industrial Rent Rates in Egypt: </a:t>
            </a:r>
            <a:r>
              <a:rPr lang="en-US" sz="1300" dirty="0"/>
              <a:t>US$2.50 per m²/month, consider adding that for a 3,000 m² facility, monthly rent would be ~US$7,500 (~US$90,000/year).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SzPct val="97000"/>
              <a:buFont typeface="Arial" panose="020B0604020202020204" pitchFamily="34" charset="0"/>
              <a:buChar char="•"/>
            </a:pPr>
            <a:endParaRPr lang="en-US" sz="1300" noProof="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SzPct val="97000"/>
              <a:buFont typeface="Arial" panose="020B0604020202020204" pitchFamily="34" charset="0"/>
              <a:buChar char="•"/>
            </a:pPr>
            <a:r>
              <a:rPr lang="en-US" sz="1300" noProof="0" dirty="0"/>
              <a:t>Logistics Costs : High due to limited international reach and single location dependency.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  <a:buSzPct val="97000"/>
            </a:pPr>
            <a:endParaRPr lang="en-US" sz="1300" noProof="0" dirty="0"/>
          </a:p>
          <a:p>
            <a:pPr>
              <a:lnSpc>
                <a:spcPct val="90000"/>
              </a:lnSpc>
              <a:spcAft>
                <a:spcPts val="600"/>
              </a:spcAft>
              <a:buSzPct val="97000"/>
            </a:pPr>
            <a:r>
              <a:rPr lang="en-US" sz="1300" b="1" noProof="0" dirty="0"/>
              <a:t>Projected Savings :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SzPct val="97000"/>
              <a:buFont typeface="Arial" panose="020B0604020202020204" pitchFamily="34" charset="0"/>
              <a:buChar char="•"/>
            </a:pPr>
            <a:r>
              <a:rPr lang="en-US" sz="1300" noProof="0" dirty="0"/>
              <a:t>Warehouse Management System(WMS) </a:t>
            </a:r>
            <a:r>
              <a:rPr lang="en-US" sz="1300" b="1" noProof="0" dirty="0"/>
              <a:t>:</a:t>
            </a:r>
            <a:r>
              <a:rPr lang="en-US" sz="1300" noProof="0" dirty="0"/>
              <a:t> Expected to reduce manual labor costs significantly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SzPct val="97000"/>
              <a:buFont typeface="Arial" panose="020B0604020202020204" pitchFamily="34" charset="0"/>
              <a:buChar char="•"/>
            </a:pPr>
            <a:r>
              <a:rPr lang="en-US" sz="1300" noProof="0" dirty="0"/>
              <a:t>3PL Utilization : Anticipated to lower shipping costs by leveraging better rates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  <a:buSzPct val="97000"/>
            </a:pPr>
            <a:r>
              <a:rPr lang="en-US" sz="1300" noProof="0" dirty="0"/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00" b="1" noProof="0" dirty="0"/>
              <a:t>Revenue Enhancement :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noProof="0" dirty="0"/>
              <a:t>Expanding distribution to West Coast U.S. or Europe to tap new markets (Africa and Middle East too).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Potential to drive ~30% top-line revenue growth by entering new markets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noProof="0" dirty="0"/>
              <a:t> Optimized inventory turnover to free up working capital.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noProof="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noProof="0" dirty="0"/>
          </a:p>
        </p:txBody>
      </p:sp>
      <p:pic>
        <p:nvPicPr>
          <p:cNvPr id="22" name="Picture 21" descr="Packages on conveyor belt">
            <a:extLst>
              <a:ext uri="{FF2B5EF4-FFF2-40B4-BE49-F238E27FC236}">
                <a16:creationId xmlns:a16="http://schemas.microsoft.com/office/drawing/2014/main" id="{416DDDF0-41AA-4AE7-475A-3B3D44E7B8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15" r="40148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2761096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7DCFC-6AFB-233D-AE68-30D04B60D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C979E4-42CD-1E0C-F57B-CE748EF39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35" y="367880"/>
            <a:ext cx="4391024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noProof="0">
                <a:solidFill>
                  <a:schemeClr val="bg1"/>
                </a:solidFill>
              </a:rPr>
              <a:t>Financial </a:t>
            </a:r>
            <a:r>
              <a:rPr lang="en-US" sz="4000" b="1">
                <a:solidFill>
                  <a:schemeClr val="bg1"/>
                </a:solidFill>
              </a:rPr>
              <a:t>Plan</a:t>
            </a:r>
            <a:r>
              <a:rPr lang="en-US" sz="4000" b="1" noProof="0">
                <a:solidFill>
                  <a:schemeClr val="bg1"/>
                </a:solidFill>
              </a:rPr>
              <a:t>  </a:t>
            </a:r>
            <a:endParaRPr lang="en-US" sz="4000" b="1" noProof="0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World map made up of coins">
            <a:extLst>
              <a:ext uri="{FF2B5EF4-FFF2-40B4-BE49-F238E27FC236}">
                <a16:creationId xmlns:a16="http://schemas.microsoft.com/office/drawing/2014/main" id="{537AE3A0-7C91-76BA-64C6-FAD69C979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2" r="16280" b="-2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ABC4991-DA2C-1C0D-664D-944864A4EE42}"/>
              </a:ext>
            </a:extLst>
          </p:cNvPr>
          <p:cNvSpPr txBox="1"/>
          <p:nvPr/>
        </p:nvSpPr>
        <p:spPr>
          <a:xfrm>
            <a:off x="6808206" y="1213427"/>
            <a:ext cx="4391024" cy="49674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noProof="0" dirty="0">
                <a:solidFill>
                  <a:schemeClr val="bg1">
                    <a:alpha val="80000"/>
                  </a:schemeClr>
                </a:solidFill>
                <a:highlight>
                  <a:srgbClr val="C0C0C0"/>
                </a:highlight>
              </a:rPr>
              <a:t>Invest in Automation:</a:t>
            </a:r>
            <a:r>
              <a:rPr lang="en-US" sz="1700" noProof="0" dirty="0">
                <a:solidFill>
                  <a:schemeClr val="bg1">
                    <a:alpha val="80000"/>
                  </a:schemeClr>
                </a:solidFill>
                <a:highlight>
                  <a:srgbClr val="C0C0C0"/>
                </a:highlight>
              </a:rPr>
              <a:t>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noProof="0" dirty="0">
                <a:solidFill>
                  <a:schemeClr val="bg1">
                    <a:alpha val="80000"/>
                  </a:schemeClr>
                </a:solidFill>
              </a:rPr>
              <a:t>Implement barcode scanning and robotics to reduce order processing time (target 2 days 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noProof="0" dirty="0">
                <a:solidFill>
                  <a:schemeClr val="bg1">
                    <a:alpha val="80000"/>
                  </a:schemeClr>
                </a:solidFill>
              </a:rPr>
              <a:t>Anticipated ROI from labor cost savings and faster fulfillment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noProof="0" dirty="0">
                <a:solidFill>
                  <a:schemeClr val="bg1">
                    <a:alpha val="80000"/>
                  </a:schemeClr>
                </a:solidFill>
                <a:highlight>
                  <a:srgbClr val="C0C0C0"/>
                </a:highlight>
              </a:rPr>
              <a:t>Optimize Shipping Costs :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noProof="0" dirty="0">
                <a:solidFill>
                  <a:schemeClr val="bg1">
                    <a:alpha val="80000"/>
                  </a:schemeClr>
                </a:solidFill>
              </a:rPr>
              <a:t>Negotiate contracts with carriers for hybrid shipping models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noProof="0" dirty="0">
                <a:solidFill>
                  <a:schemeClr val="bg1">
                    <a:alpha val="80000"/>
                  </a:schemeClr>
                </a:solidFill>
              </a:rPr>
              <a:t>Leverage cost efficiencies from Egypt’s location and incentives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noProof="0" dirty="0">
                <a:solidFill>
                  <a:schemeClr val="bg1">
                    <a:alpha val="80000"/>
                  </a:schemeClr>
                </a:solidFill>
                <a:highlight>
                  <a:srgbClr val="C0C0C0"/>
                </a:highlight>
              </a:rPr>
              <a:t>Long Term Strategy :</a:t>
            </a:r>
            <a:r>
              <a:rPr lang="en-US" sz="1700" noProof="0" dirty="0">
                <a:solidFill>
                  <a:schemeClr val="bg1">
                    <a:alpha val="80000"/>
                  </a:schemeClr>
                </a:solidFill>
                <a:highlight>
                  <a:srgbClr val="C0C0C0"/>
                </a:highlight>
              </a:rPr>
              <a:t>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noProof="0" dirty="0">
                <a:solidFill>
                  <a:schemeClr val="bg1">
                    <a:alpha val="80000"/>
                  </a:schemeClr>
                </a:solidFill>
              </a:rPr>
              <a:t>Build a 5- year financial plan focusing on gradual expansion and cost control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>
                    <a:alpha val="80000"/>
                  </a:schemeClr>
                </a:solidFill>
              </a:rPr>
              <a:t>Regularly review margin %, inventory turnover, and order processing time to ensure alignment with financial goals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>
                    <a:alpha val="80000"/>
                  </a:schemeClr>
                </a:solidFill>
              </a:rPr>
              <a:t>US$1.5M automation investment, financed at 8% over 7 years</a:t>
            </a:r>
            <a:endParaRPr lang="en-US" sz="1700" noProof="0" dirty="0">
              <a:solidFill>
                <a:schemeClr val="bg1">
                  <a:alpha val="80000"/>
                </a:schemeClr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noProof="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noProof="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93541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DFE4F-3F6B-185C-1883-73F67EC6C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noProof="0">
                <a:solidFill>
                  <a:srgbClr val="FFFFFF"/>
                </a:solidFill>
              </a:rPr>
              <a:t>             Financial Analysis 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D162CC-D8B0-0F86-0D5B-B53C19FDF4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5774001"/>
              </p:ext>
            </p:extLst>
          </p:nvPr>
        </p:nvGraphicFramePr>
        <p:xfrm>
          <a:off x="644056" y="2127271"/>
          <a:ext cx="10927832" cy="4163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5183">
                  <a:extLst>
                    <a:ext uri="{9D8B030D-6E8A-4147-A177-3AD203B41FA5}">
                      <a16:colId xmlns:a16="http://schemas.microsoft.com/office/drawing/2014/main" val="3075796801"/>
                    </a:ext>
                  </a:extLst>
                </a:gridCol>
                <a:gridCol w="1024149">
                  <a:extLst>
                    <a:ext uri="{9D8B030D-6E8A-4147-A177-3AD203B41FA5}">
                      <a16:colId xmlns:a16="http://schemas.microsoft.com/office/drawing/2014/main" val="2995316860"/>
                    </a:ext>
                  </a:extLst>
                </a:gridCol>
                <a:gridCol w="1653700">
                  <a:extLst>
                    <a:ext uri="{9D8B030D-6E8A-4147-A177-3AD203B41FA5}">
                      <a16:colId xmlns:a16="http://schemas.microsoft.com/office/drawing/2014/main" val="31428352"/>
                    </a:ext>
                  </a:extLst>
                </a:gridCol>
                <a:gridCol w="1653700">
                  <a:extLst>
                    <a:ext uri="{9D8B030D-6E8A-4147-A177-3AD203B41FA5}">
                      <a16:colId xmlns:a16="http://schemas.microsoft.com/office/drawing/2014/main" val="1252719733"/>
                    </a:ext>
                  </a:extLst>
                </a:gridCol>
                <a:gridCol w="1653700">
                  <a:extLst>
                    <a:ext uri="{9D8B030D-6E8A-4147-A177-3AD203B41FA5}">
                      <a16:colId xmlns:a16="http://schemas.microsoft.com/office/drawing/2014/main" val="1200308347"/>
                    </a:ext>
                  </a:extLst>
                </a:gridCol>
                <a:gridCol w="1653700">
                  <a:extLst>
                    <a:ext uri="{9D8B030D-6E8A-4147-A177-3AD203B41FA5}">
                      <a16:colId xmlns:a16="http://schemas.microsoft.com/office/drawing/2014/main" val="1853354691"/>
                    </a:ext>
                  </a:extLst>
                </a:gridCol>
                <a:gridCol w="1653700">
                  <a:extLst>
                    <a:ext uri="{9D8B030D-6E8A-4147-A177-3AD203B41FA5}">
                      <a16:colId xmlns:a16="http://schemas.microsoft.com/office/drawing/2014/main" val="1908609168"/>
                    </a:ext>
                  </a:extLst>
                </a:gridCol>
              </a:tblGrid>
              <a:tr h="2745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Metric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 (Base)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Year 1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Year 2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Year 3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Year 4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Year 5</a:t>
                      </a:r>
                    </a:p>
                  </a:txBody>
                  <a:tcPr marL="9875" marR="9875" marT="9875" marB="0" anchor="ctr"/>
                </a:tc>
                <a:extLst>
                  <a:ext uri="{0D108BD9-81ED-4DB2-BD59-A6C34878D82A}">
                    <a16:rowId xmlns:a16="http://schemas.microsoft.com/office/drawing/2014/main" val="1117964061"/>
                  </a:ext>
                </a:extLst>
              </a:tr>
              <a:tr h="2745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Revenue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$3,383,197 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$3,721,517 (10% ↑)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$4,093,668 (10% ↑)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$4,503,035 (10% ↑)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$5,178,490 (15% ↑)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$5,955,263 (15% ↑)</a:t>
                      </a:r>
                    </a:p>
                  </a:txBody>
                  <a:tcPr marL="9875" marR="9875" marT="9875" marB="0" anchor="ctr"/>
                </a:tc>
                <a:extLst>
                  <a:ext uri="{0D108BD9-81ED-4DB2-BD59-A6C34878D82A}">
                    <a16:rowId xmlns:a16="http://schemas.microsoft.com/office/drawing/2014/main" val="1203371936"/>
                  </a:ext>
                </a:extLst>
              </a:tr>
              <a:tr h="2745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Gross Margin %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48.50%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52%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54%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55%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55%</a:t>
                      </a:r>
                    </a:p>
                  </a:txBody>
                  <a:tcPr marL="9875" marR="9875" marT="9875" marB="0" anchor="ctr"/>
                </a:tc>
                <a:extLst>
                  <a:ext uri="{0D108BD9-81ED-4DB2-BD59-A6C34878D82A}">
                    <a16:rowId xmlns:a16="http://schemas.microsoft.com/office/drawing/2014/main" val="3671785601"/>
                  </a:ext>
                </a:extLst>
              </a:tr>
              <a:tr h="2745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Gross Profit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$1,640,501 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$1,860,758 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$2,129,074 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$2,431,641 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$2,848,170 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$3,275,394 </a:t>
                      </a:r>
                    </a:p>
                  </a:txBody>
                  <a:tcPr marL="9875" marR="9875" marT="9875" marB="0" anchor="ctr"/>
                </a:tc>
                <a:extLst>
                  <a:ext uri="{0D108BD9-81ED-4DB2-BD59-A6C34878D82A}">
                    <a16:rowId xmlns:a16="http://schemas.microsoft.com/office/drawing/2014/main" val="1204947026"/>
                  </a:ext>
                </a:extLst>
              </a:tr>
              <a:tr h="2745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COGS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$1,742,696 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$1,860,759 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$1,964,594 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$2,071,394 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$2,330,320 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$2,679,868 </a:t>
                      </a:r>
                    </a:p>
                  </a:txBody>
                  <a:tcPr marL="9875" marR="9875" marT="9875" marB="0" anchor="ctr"/>
                </a:tc>
                <a:extLst>
                  <a:ext uri="{0D108BD9-81ED-4DB2-BD59-A6C34878D82A}">
                    <a16:rowId xmlns:a16="http://schemas.microsoft.com/office/drawing/2014/main" val="2090724024"/>
                  </a:ext>
                </a:extLst>
              </a:tr>
              <a:tr h="491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Inventory Turnover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875" marR="9875" marT="9875" marB="0" anchor="ctr"/>
                </a:tc>
                <a:extLst>
                  <a:ext uri="{0D108BD9-81ED-4DB2-BD59-A6C34878D82A}">
                    <a16:rowId xmlns:a16="http://schemas.microsoft.com/office/drawing/2014/main" val="2507758410"/>
                  </a:ext>
                </a:extLst>
              </a:tr>
              <a:tr h="2745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Inventory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726123.33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620253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561312.57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517848.5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517848.89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535973.6</a:t>
                      </a:r>
                    </a:p>
                  </a:txBody>
                  <a:tcPr marL="9875" marR="9875" marT="9875" marB="0" anchor="ctr"/>
                </a:tc>
                <a:extLst>
                  <a:ext uri="{0D108BD9-81ED-4DB2-BD59-A6C34878D82A}">
                    <a16:rowId xmlns:a16="http://schemas.microsoft.com/office/drawing/2014/main" val="1637825290"/>
                  </a:ext>
                </a:extLst>
              </a:tr>
              <a:tr h="2745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Operating Expenses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$1,860,759 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$1,964,480 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$2,071,394 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$2,330,321 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$2,680,367 </a:t>
                      </a:r>
                    </a:p>
                  </a:txBody>
                  <a:tcPr marL="9875" marR="9875" marT="9875" marB="0" anchor="ctr"/>
                </a:tc>
                <a:extLst>
                  <a:ext uri="{0D108BD9-81ED-4DB2-BD59-A6C34878D82A}">
                    <a16:rowId xmlns:a16="http://schemas.microsoft.com/office/drawing/2014/main" val="3190289816"/>
                  </a:ext>
                </a:extLst>
              </a:tr>
              <a:tr h="2745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EBITDA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($1)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$164,480 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$360,247 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$517,850 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$595,526 </a:t>
                      </a:r>
                    </a:p>
                  </a:txBody>
                  <a:tcPr marL="9875" marR="9875" marT="9875" marB="0" anchor="ctr"/>
                </a:tc>
                <a:extLst>
                  <a:ext uri="{0D108BD9-81ED-4DB2-BD59-A6C34878D82A}">
                    <a16:rowId xmlns:a16="http://schemas.microsoft.com/office/drawing/2014/main" val="455845136"/>
                  </a:ext>
                </a:extLst>
              </a:tr>
              <a:tr h="491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Depreciation Expense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$214,286 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$214,286 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$214,286 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$214,286 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$214,286 </a:t>
                      </a:r>
                    </a:p>
                  </a:txBody>
                  <a:tcPr marL="9875" marR="9875" marT="9875" marB="0" anchor="ctr"/>
                </a:tc>
                <a:extLst>
                  <a:ext uri="{0D108BD9-81ED-4DB2-BD59-A6C34878D82A}">
                    <a16:rowId xmlns:a16="http://schemas.microsoft.com/office/drawing/2014/main" val="1770157583"/>
                  </a:ext>
                </a:extLst>
              </a:tr>
              <a:tr h="491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Annual Loan Payment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$288,000 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$288,000 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$288,000 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$288,000 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$288,000 </a:t>
                      </a:r>
                    </a:p>
                  </a:txBody>
                  <a:tcPr marL="9875" marR="9875" marT="9875" marB="0" anchor="ctr"/>
                </a:tc>
                <a:extLst>
                  <a:ext uri="{0D108BD9-81ED-4DB2-BD59-A6C34878D82A}">
                    <a16:rowId xmlns:a16="http://schemas.microsoft.com/office/drawing/2014/main" val="3448263083"/>
                  </a:ext>
                </a:extLst>
              </a:tr>
              <a:tr h="4917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 Operating Cash Flow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($502,287)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($337,806)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highlight>
                            <a:srgbClr val="FF0000"/>
                          </a:highlight>
                          <a:latin typeface="Calibri" panose="020F0502020204030204" pitchFamily="34" charset="0"/>
                        </a:rPr>
                        <a:t>($142,039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$15,564 </a:t>
                      </a:r>
                    </a:p>
                  </a:txBody>
                  <a:tcPr marL="9875" marR="9875" marT="987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$93,240 </a:t>
                      </a:r>
                    </a:p>
                  </a:txBody>
                  <a:tcPr marL="9875" marR="9875" marT="9875" marB="0" anchor="ctr"/>
                </a:tc>
                <a:extLst>
                  <a:ext uri="{0D108BD9-81ED-4DB2-BD59-A6C34878D82A}">
                    <a16:rowId xmlns:a16="http://schemas.microsoft.com/office/drawing/2014/main" val="2658556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3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</TotalTime>
  <Words>1469</Words>
  <Application>Microsoft Office PowerPoint</Application>
  <PresentationFormat>Widescreen</PresentationFormat>
  <Paragraphs>220</Paragraphs>
  <Slides>21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Aptos</vt:lpstr>
      <vt:lpstr>Aptos Display</vt:lpstr>
      <vt:lpstr>Arial</vt:lpstr>
      <vt:lpstr>Bell MT</vt:lpstr>
      <vt:lpstr>Calibri</vt:lpstr>
      <vt:lpstr>Calibri Light</vt:lpstr>
      <vt:lpstr>Symbol</vt:lpstr>
      <vt:lpstr>Wingdings</vt:lpstr>
      <vt:lpstr>Office Theme</vt:lpstr>
      <vt:lpstr>1_Office Theme</vt:lpstr>
      <vt:lpstr>       ColorPaint  Supply Chain Project</vt:lpstr>
      <vt:lpstr>                   Project Overview</vt:lpstr>
      <vt:lpstr> Egypt : Port Said</vt:lpstr>
      <vt:lpstr>PowerPoint Presentation</vt:lpstr>
      <vt:lpstr>ABC Analysis Overview</vt:lpstr>
      <vt:lpstr>Financial Analysis Overview </vt:lpstr>
      <vt:lpstr>Key Financial Metrics </vt:lpstr>
      <vt:lpstr>Financial Plan  </vt:lpstr>
      <vt:lpstr>             Financial Analysis Overview</vt:lpstr>
      <vt:lpstr>Purchasing Strategy</vt:lpstr>
      <vt:lpstr>Shipping costs :</vt:lpstr>
      <vt:lpstr>Location Advantage</vt:lpstr>
      <vt:lpstr>Transportation</vt:lpstr>
      <vt:lpstr>Current Warehouse Performance &amp; Key Metrics</vt:lpstr>
      <vt:lpstr>Key Warehouse Challenges  </vt:lpstr>
      <vt:lpstr>Warehouse Optimization Strategy</vt:lpstr>
      <vt:lpstr>Logistics &amp; Future Strategy </vt:lpstr>
      <vt:lpstr>PowerPoint Presentation</vt:lpstr>
      <vt:lpstr>Shipping to Port Said</vt:lpstr>
      <vt:lpstr>Shipping to Europe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Shaik Sameer</dc:creator>
  <cp:lastModifiedBy>Denis, Anthony Philippe</cp:lastModifiedBy>
  <cp:revision>11</cp:revision>
  <dcterms:created xsi:type="dcterms:W3CDTF">2025-02-28T14:58:35Z</dcterms:created>
  <dcterms:modified xsi:type="dcterms:W3CDTF">2025-03-04T16:27:29Z</dcterms:modified>
</cp:coreProperties>
</file>